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96" r:id="rId4"/>
    <p:sldId id="283" r:id="rId5"/>
    <p:sldId id="282" r:id="rId6"/>
    <p:sldId id="258" r:id="rId7"/>
    <p:sldId id="260" r:id="rId8"/>
    <p:sldId id="262" r:id="rId9"/>
    <p:sldId id="287" r:id="rId10"/>
    <p:sldId id="263" r:id="rId11"/>
    <p:sldId id="264" r:id="rId12"/>
    <p:sldId id="265" r:id="rId13"/>
    <p:sldId id="267" r:id="rId14"/>
    <p:sldId id="266" r:id="rId15"/>
    <p:sldId id="286" r:id="rId16"/>
    <p:sldId id="268" r:id="rId17"/>
    <p:sldId id="276" r:id="rId18"/>
    <p:sldId id="269" r:id="rId19"/>
    <p:sldId id="270" r:id="rId20"/>
    <p:sldId id="271" r:id="rId21"/>
    <p:sldId id="272" r:id="rId22"/>
    <p:sldId id="273" r:id="rId23"/>
    <p:sldId id="274" r:id="rId24"/>
    <p:sldId id="289" r:id="rId25"/>
    <p:sldId id="294" r:id="rId26"/>
    <p:sldId id="281" r:id="rId27"/>
    <p:sldId id="291" r:id="rId28"/>
    <p:sldId id="292" r:id="rId29"/>
    <p:sldId id="293" r:id="rId30"/>
    <p:sldId id="295" r:id="rId31"/>
    <p:sldId id="290" r:id="rId32"/>
    <p:sldId id="284" r:id="rId33"/>
    <p:sldId id="285" r:id="rId34"/>
    <p:sldId id="261" r:id="rId35"/>
    <p:sldId id="288" r:id="rId36"/>
    <p:sldId id="277" r:id="rId37"/>
    <p:sldId id="279" r:id="rId3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60" d="100"/>
          <a:sy n="60" d="100"/>
        </p:scale>
        <p:origin x="-3084" y="-11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6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C95C006-6EB6-4FD1-8A12-6FD280463951}" type="datetimeFigureOut">
              <a:rPr lang="it-IT" smtClean="0"/>
              <a:pPr/>
              <a:t>11/04/2014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18C3CA1-BCF6-43EE-B460-E4D6469A129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rasmusplus.i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4.png"/><Relationship Id="rId7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png"/><Relationship Id="rId10" Type="http://schemas.openxmlformats.org/officeDocument/2006/relationships/image" Target="../media/image18.emf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4.png"/><Relationship Id="rId7" Type="http://schemas.openxmlformats.org/officeDocument/2006/relationships/image" Target="../media/image2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bookshop.europa.eu/en/hom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europa.eu/teachers-corner/index_it.htm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europa.eu/index_it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uroparl.europa.eu/portal/it" TargetMode="External"/><Relationship Id="rId5" Type="http://schemas.openxmlformats.org/officeDocument/2006/relationships/hyperlink" Target="http://ec.europa.eu/consumers/europadiary/it/index_it.htm" TargetMode="External"/><Relationship Id="rId4" Type="http://schemas.openxmlformats.org/officeDocument/2006/relationships/hyperlink" Target="http://europa.eu/kids-corner/index_it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19140000">
            <a:off x="667488" y="1140476"/>
            <a:ext cx="5648623" cy="2062914"/>
          </a:xfrm>
        </p:spPr>
        <p:txBody>
          <a:bodyPr/>
          <a:lstStyle/>
          <a:p>
            <a:r>
              <a:rPr lang="it-IT" dirty="0"/>
              <a:t>La politica europea nel settore istruzione e formazione e le opportunità per le scuole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rot="19140000">
            <a:off x="1647299" y="2514880"/>
            <a:ext cx="7557124" cy="934066"/>
          </a:xfrm>
        </p:spPr>
        <p:txBody>
          <a:bodyPr>
            <a:norm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</a:rPr>
              <a:t>Silvia Baldiotti – </a:t>
            </a:r>
            <a:r>
              <a:rPr lang="it-IT" sz="1600" b="1" dirty="0" err="1" smtClean="0">
                <a:solidFill>
                  <a:schemeClr val="bg1"/>
                </a:solidFill>
              </a:rPr>
              <a:t>Enac</a:t>
            </a:r>
            <a:r>
              <a:rPr lang="it-IT" sz="1600" b="1" dirty="0" smtClean="0">
                <a:solidFill>
                  <a:schemeClr val="bg1"/>
                </a:solidFill>
              </a:rPr>
              <a:t> Ente Nazionale Canossiano</a:t>
            </a:r>
          </a:p>
          <a:p>
            <a:r>
              <a:rPr lang="it-IT" sz="1600" b="1" dirty="0" smtClean="0">
                <a:solidFill>
                  <a:schemeClr val="bg1"/>
                </a:solidFill>
              </a:rPr>
              <a:t>9 Aprile 2014 – </a:t>
            </a:r>
            <a:r>
              <a:rPr lang="it-IT" sz="1600" b="1" dirty="0" err="1" smtClean="0">
                <a:solidFill>
                  <a:schemeClr val="bg1"/>
                </a:solidFill>
              </a:rPr>
              <a:t>Euclass</a:t>
            </a:r>
            <a:r>
              <a:rPr lang="it-IT" sz="1600" b="1" dirty="0" smtClean="0">
                <a:solidFill>
                  <a:schemeClr val="bg1"/>
                </a:solidFill>
              </a:rPr>
              <a:t> for </a:t>
            </a:r>
            <a:r>
              <a:rPr lang="it-IT" sz="1600" b="1" dirty="0" err="1" smtClean="0">
                <a:solidFill>
                  <a:schemeClr val="bg1"/>
                </a:solidFill>
              </a:rPr>
              <a:t>teachers</a:t>
            </a:r>
            <a:r>
              <a:rPr lang="it-IT" sz="1600" b="1" dirty="0" smtClean="0">
                <a:solidFill>
                  <a:schemeClr val="bg1"/>
                </a:solidFill>
              </a:rPr>
              <a:t> </a:t>
            </a:r>
            <a:endParaRPr 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91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7 iniziative faro della strategia EUROPA 2020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84312" y="908720"/>
            <a:ext cx="8264152" cy="4032448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Unione dell’innovazione</a:t>
            </a:r>
            <a:r>
              <a:rPr lang="it-IT" b="0" dirty="0" smtClean="0"/>
              <a:t>: migliorare l’accesso e l’utilizzo dei finanziamenti per la ricerca e l’innovazione, sviluppando idee innovative che possano produrre nuovi prodotti e servizi utili per stimolare la crescita e l’occupazione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Youth on the </a:t>
            </a:r>
            <a:r>
              <a:rPr lang="it-IT" dirty="0" err="1" smtClean="0"/>
              <a:t>move</a:t>
            </a:r>
            <a:r>
              <a:rPr lang="it-IT" b="0" dirty="0" smtClean="0"/>
              <a:t>:  migliorare l’efficienza dei sistemi di insegnamento e agevolare l’ingresso dei giovani nel mercato del lavoro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Agenda digitale europea</a:t>
            </a:r>
            <a:r>
              <a:rPr lang="it-IT" b="0" dirty="0" smtClean="0"/>
              <a:t>: accelerare la diffusione delle Tecnologie dell’Informazione e </a:t>
            </a:r>
            <a:r>
              <a:rPr lang="it-IT" b="0" dirty="0" err="1" smtClean="0"/>
              <a:t>Counicazione</a:t>
            </a:r>
            <a:r>
              <a:rPr lang="it-IT" b="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Europa Efficiente sotto il profilo delle risorse: </a:t>
            </a:r>
            <a:r>
              <a:rPr lang="it-IT" b="0" dirty="0" smtClean="0"/>
              <a:t>contribuire a scindere la crescita economia dal consumo delle risorse, favorire il passaggio a un’economia a basse emissioni di carbonio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Una politica industriale per l’era della globalizzazione: </a:t>
            </a:r>
            <a:r>
              <a:rPr lang="it-IT" b="0" dirty="0" smtClean="0"/>
              <a:t>favorire lo sviluppo di una base industriale solida e sostenibile in grado di competere su scala mondiale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Agenda per nuove competenze e nuovi lavori: </a:t>
            </a:r>
            <a:r>
              <a:rPr lang="it-IT" b="0" dirty="0" smtClean="0"/>
              <a:t>modernizzare i mercati del lavoro e consentire alle persone di migliorare le proprie competenze durante tutto l’arco della vita al fine di aumentare la partecipazione al mercato del lavoro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Piattaforma Europea contro la povertà : </a:t>
            </a:r>
            <a:r>
              <a:rPr lang="it-IT" b="0" dirty="0" smtClean="0"/>
              <a:t>garantire coesione sociale e territoriale in </a:t>
            </a:r>
            <a:r>
              <a:rPr lang="it-IT" b="0" dirty="0" err="1" smtClean="0"/>
              <a:t>modotale</a:t>
            </a:r>
            <a:r>
              <a:rPr lang="it-IT" b="0" dirty="0" smtClean="0"/>
              <a:t> che i benefici della crescita e i posti di lavoro siano equamente distribuiti e che le persone vittime di povertà e esclusione sociale possano vivere in condizioni dignitose e partecipare attivamente all’interno della società</a:t>
            </a:r>
            <a:endParaRPr lang="it-IT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421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EDUCATION and training 2020 (ET 2020) 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22960" y="908720"/>
            <a:ext cx="7520940" cy="410445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smtClean="0"/>
              <a:t>Rendere l’apprendimento permanente e la mobilità una realtà concreta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smtClean="0"/>
              <a:t>Migliorare la qualità e l’efficienza dell’istruzione e della formazione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smtClean="0"/>
              <a:t>Promuovere equità, coesione sociale e cittadinanza attiva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smtClean="0"/>
              <a:t>Stimolare la creatività e l’innovazione, inclusa l’imprenditorialità a tutti i livelli dell’istruzione e della formazione </a:t>
            </a:r>
          </a:p>
          <a:p>
            <a:pPr marL="0" indent="0"/>
            <a:r>
              <a:rPr lang="it-IT" b="0" dirty="0" smtClean="0"/>
              <a:t>Indicatori </a:t>
            </a:r>
            <a:r>
              <a:rPr lang="it-IT" dirty="0" smtClean="0"/>
              <a:t>ET 2020</a:t>
            </a:r>
          </a:p>
          <a:p>
            <a:pPr marL="285750" indent="-285750">
              <a:buFontTx/>
              <a:buChar char="-"/>
            </a:pPr>
            <a:r>
              <a:rPr lang="it-IT" b="0" dirty="0" smtClean="0"/>
              <a:t>Aumentare al 95% la percentuale di bambini tra i 4 anni e l’età di inizio della scuola primaria che partecipano </a:t>
            </a:r>
          </a:p>
          <a:p>
            <a:pPr marL="285750" indent="-285750">
              <a:buFontTx/>
              <a:buChar char="-"/>
            </a:pPr>
            <a:r>
              <a:rPr lang="it-IT" b="0" dirty="0" smtClean="0"/>
              <a:t>Ridurre l’abbandono scolastico ad una percentuale inferiore al 10%</a:t>
            </a:r>
          </a:p>
          <a:p>
            <a:pPr marL="285750" indent="-285750">
              <a:buFontTx/>
              <a:buChar char="-"/>
            </a:pPr>
            <a:r>
              <a:rPr lang="it-IT" b="0" dirty="0" smtClean="0"/>
              <a:t>Ridurre la percentuale di giovani con scarse competenze in lettura matematica e scienze al di sotto del 15%</a:t>
            </a:r>
          </a:p>
          <a:p>
            <a:pPr marL="285750" indent="-285750">
              <a:buFontTx/>
              <a:buChar char="-"/>
            </a:pPr>
            <a:r>
              <a:rPr lang="it-IT" b="0" dirty="0" smtClean="0"/>
              <a:t>Aumentare la percentuale di persone tra i 30 e i 34 anni con un titolo universitario</a:t>
            </a:r>
          </a:p>
          <a:p>
            <a:pPr marL="285750" indent="-285750">
              <a:buFontTx/>
              <a:buChar char="-"/>
            </a:pPr>
            <a:r>
              <a:rPr lang="it-IT" b="0" dirty="0" smtClean="0"/>
              <a:t>Aumentare al 15% la quota di adulti che partecipano alla formazione permanente </a:t>
            </a:r>
            <a:endParaRPr lang="it-IT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399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Competenze chiave 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4104456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it-IT" dirty="0" smtClean="0"/>
              <a:t>Comunicazione nella madrelingua</a:t>
            </a:r>
            <a:r>
              <a:rPr lang="it-IT" b="0" dirty="0" smtClean="0"/>
              <a:t>: capacità di esprimere e interpretare concetti, pensieri, sentimenti, fatti e opinioni in forma sia orale che scritta</a:t>
            </a:r>
          </a:p>
          <a:p>
            <a:pPr>
              <a:buFont typeface="+mj-lt"/>
              <a:buAutoNum type="arabicPeriod"/>
            </a:pPr>
            <a:r>
              <a:rPr lang="it-IT" dirty="0" smtClean="0"/>
              <a:t>Comunicazione </a:t>
            </a:r>
            <a:r>
              <a:rPr lang="it-IT" dirty="0"/>
              <a:t> </a:t>
            </a:r>
            <a:r>
              <a:rPr lang="it-IT" dirty="0" smtClean="0"/>
              <a:t>nelle lingue straniere</a:t>
            </a:r>
            <a:r>
              <a:rPr lang="it-IT" b="0" dirty="0" smtClean="0"/>
              <a:t>: </a:t>
            </a:r>
            <a:r>
              <a:rPr lang="it-IT" b="0" dirty="0"/>
              <a:t>capacità di esprimere e interpretare concetti, pensieri, sentimenti, fatti e opinioni in forma sia orale che </a:t>
            </a:r>
            <a:r>
              <a:rPr lang="it-IT" b="0" dirty="0" smtClean="0"/>
              <a:t>scritta in lingua straniera</a:t>
            </a:r>
          </a:p>
          <a:p>
            <a:pPr>
              <a:buFont typeface="+mj-lt"/>
              <a:buAutoNum type="arabicPeriod"/>
            </a:pPr>
            <a:r>
              <a:rPr lang="it-IT" dirty="0" smtClean="0"/>
              <a:t>Competenze matematiche</a:t>
            </a:r>
            <a:r>
              <a:rPr lang="it-IT" b="0" dirty="0" smtClean="0"/>
              <a:t>: capacità di sviluppare e applicare il pensiero matematico per risolvere una serie di problemi in situazioni quotidiane</a:t>
            </a:r>
          </a:p>
          <a:p>
            <a:pPr>
              <a:buFont typeface="+mj-lt"/>
              <a:buAutoNum type="arabicPeriod"/>
            </a:pPr>
            <a:r>
              <a:rPr lang="it-IT" dirty="0" smtClean="0"/>
              <a:t>Competenze digitali</a:t>
            </a:r>
            <a:r>
              <a:rPr lang="it-IT" b="0" dirty="0" smtClean="0"/>
              <a:t>: competenze nell’utilizzo delle tecnologie informatiche</a:t>
            </a:r>
          </a:p>
          <a:p>
            <a:pPr>
              <a:buFont typeface="+mj-lt"/>
              <a:buAutoNum type="arabicPeriod"/>
            </a:pPr>
            <a:r>
              <a:rPr lang="it-IT" dirty="0" smtClean="0"/>
              <a:t>Imparare a imparare</a:t>
            </a:r>
            <a:r>
              <a:rPr lang="it-IT" b="0" dirty="0" smtClean="0"/>
              <a:t>: capacità di perseverare nell’apprendimento, di organizzare il proprio </a:t>
            </a:r>
            <a:r>
              <a:rPr lang="it-IT" b="0" dirty="0" err="1" smtClean="0"/>
              <a:t>appredimento</a:t>
            </a:r>
            <a:r>
              <a:rPr lang="it-IT" b="0" dirty="0" smtClean="0"/>
              <a:t> anche mediante una gestione efficace del tempo e delle informazioni</a:t>
            </a:r>
          </a:p>
          <a:p>
            <a:pPr>
              <a:buFont typeface="+mj-lt"/>
              <a:buAutoNum type="arabicPeriod"/>
            </a:pPr>
            <a:r>
              <a:rPr lang="it-IT" dirty="0" smtClean="0"/>
              <a:t>Competenze sociali e civiche </a:t>
            </a:r>
            <a:r>
              <a:rPr lang="it-IT" b="0" dirty="0" smtClean="0"/>
              <a:t>: competenze personali, interpersonali e interculturali e riguardano tutte le forme di comportamento che consentono alle persone di partecipare in modo efficace e costruttivo alla vita sociale e lavorativa</a:t>
            </a:r>
          </a:p>
          <a:p>
            <a:pPr>
              <a:buFont typeface="+mj-lt"/>
              <a:buAutoNum type="arabicPeriod"/>
            </a:pPr>
            <a:r>
              <a:rPr lang="it-IT" dirty="0" smtClean="0"/>
              <a:t>Spirto di iniziativa e imprenditorialità</a:t>
            </a:r>
            <a:r>
              <a:rPr lang="it-IT" b="0" dirty="0" smtClean="0"/>
              <a:t>: Capacità di tradurre le idee in azione (creatività, innovazione, pianificare e gestire progetti per raggiungere obiettivi)</a:t>
            </a:r>
          </a:p>
          <a:p>
            <a:pPr>
              <a:buFont typeface="+mj-lt"/>
              <a:buAutoNum type="arabicPeriod"/>
            </a:pPr>
            <a:r>
              <a:rPr lang="it-IT" dirty="0"/>
              <a:t>C</a:t>
            </a:r>
            <a:r>
              <a:rPr lang="it-IT" dirty="0" smtClean="0"/>
              <a:t>onsapevolezza </a:t>
            </a:r>
            <a:r>
              <a:rPr lang="it-IT" dirty="0"/>
              <a:t>ed espressione culturale</a:t>
            </a:r>
            <a:endParaRPr lang="it-IT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906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Strumenti Europei per garantire la mobilità, la trasparenza e il riconoscimento delle qualifiche 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11351" y="1268760"/>
            <a:ext cx="7520940" cy="331236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2000" b="0" dirty="0" smtClean="0"/>
              <a:t>EUROPASS</a:t>
            </a:r>
            <a:endParaRPr lang="it-IT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it-IT" sz="2000" b="0" dirty="0"/>
              <a:t>EQF: Quadro Europeo delle Qualifiche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000" b="0" dirty="0"/>
              <a:t>ECVET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3200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063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800766" y="540724"/>
            <a:ext cx="7520940" cy="548640"/>
          </a:xfrm>
        </p:spPr>
        <p:txBody>
          <a:bodyPr/>
          <a:lstStyle/>
          <a:p>
            <a:r>
              <a:rPr lang="it-IT" sz="2000" dirty="0" smtClean="0"/>
              <a:t>EUROPASS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4104456"/>
          </a:xfrm>
        </p:spPr>
        <p:txBody>
          <a:bodyPr>
            <a:normAutofit/>
          </a:bodyPr>
          <a:lstStyle/>
          <a:p>
            <a:pPr marL="0" indent="0"/>
            <a:endParaRPr lang="it-IT" b="0" dirty="0" smtClean="0"/>
          </a:p>
          <a:p>
            <a:pPr marL="0" indent="0"/>
            <a:endParaRPr lang="it-IT" b="0" dirty="0"/>
          </a:p>
          <a:p>
            <a:pPr marL="0" indent="0" algn="ctr"/>
            <a:r>
              <a:rPr lang="it-IT" b="0" dirty="0" smtClean="0"/>
              <a:t>Strumento europeo volto a favorire la mobilità geografica e professionale dei cittadini attraverso la certificazione delle conoscenze e delle competenze maturate. </a:t>
            </a:r>
          </a:p>
          <a:p>
            <a:pPr marL="0" indent="0" algn="ctr"/>
            <a:r>
              <a:rPr lang="it-IT" b="0" dirty="0" smtClean="0"/>
              <a:t>È composto da un insieme di documenti raccolti in un quadro unico e coerente</a:t>
            </a:r>
          </a:p>
          <a:p>
            <a:pPr marL="0" indent="0" algn="ctr"/>
            <a:endParaRPr lang="it-IT" b="0" dirty="0"/>
          </a:p>
          <a:p>
            <a:pPr>
              <a:buFont typeface="Arial" panose="020B0604020202020204" pitchFamily="34" charset="0"/>
              <a:buChar char="•"/>
            </a:pPr>
            <a:r>
              <a:rPr lang="it-IT" b="0" dirty="0" err="1" smtClean="0"/>
              <a:t>Europass</a:t>
            </a:r>
            <a:r>
              <a:rPr lang="it-IT" b="0" dirty="0" smtClean="0"/>
              <a:t> </a:t>
            </a:r>
            <a:r>
              <a:rPr lang="it-IT" b="0" dirty="0"/>
              <a:t>Curriculum </a:t>
            </a:r>
            <a:r>
              <a:rPr lang="it-IT" b="0" dirty="0" smtClean="0"/>
              <a:t>Vitae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0" dirty="0" err="1" smtClean="0"/>
              <a:t>Europass</a:t>
            </a:r>
            <a:r>
              <a:rPr lang="it-IT" b="0" dirty="0" smtClean="0"/>
              <a:t> </a:t>
            </a:r>
            <a:r>
              <a:rPr lang="it-IT" b="0" dirty="0"/>
              <a:t>Language Passport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0" dirty="0" err="1"/>
              <a:t>Europass</a:t>
            </a:r>
            <a:r>
              <a:rPr lang="it-IT" b="0" dirty="0"/>
              <a:t> certificate </a:t>
            </a:r>
            <a:r>
              <a:rPr lang="it-IT" b="0" dirty="0" err="1"/>
              <a:t>supplement</a:t>
            </a:r>
            <a:endParaRPr lang="it-IT" b="0" dirty="0"/>
          </a:p>
          <a:p>
            <a:pPr>
              <a:buFont typeface="Arial" panose="020B0604020202020204" pitchFamily="34" charset="0"/>
              <a:buChar char="•"/>
            </a:pPr>
            <a:r>
              <a:rPr lang="it-IT" b="0" dirty="0" err="1"/>
              <a:t>Europass</a:t>
            </a:r>
            <a:r>
              <a:rPr lang="it-IT" b="0" dirty="0"/>
              <a:t> diploma </a:t>
            </a:r>
            <a:r>
              <a:rPr lang="it-IT" b="0" dirty="0" err="1"/>
              <a:t>supplement</a:t>
            </a:r>
            <a:endParaRPr lang="it-IT" b="0" dirty="0"/>
          </a:p>
          <a:p>
            <a:pPr>
              <a:buFont typeface="Arial" panose="020B0604020202020204" pitchFamily="34" charset="0"/>
              <a:buChar char="•"/>
            </a:pPr>
            <a:r>
              <a:rPr lang="it-IT" b="0" dirty="0" err="1"/>
              <a:t>Europass</a:t>
            </a:r>
            <a:r>
              <a:rPr lang="it-IT" b="0" dirty="0"/>
              <a:t> </a:t>
            </a:r>
            <a:r>
              <a:rPr lang="it-IT" b="0" dirty="0" err="1"/>
              <a:t>mobility</a:t>
            </a:r>
            <a:r>
              <a:rPr lang="it-IT" b="0" dirty="0"/>
              <a:t> </a:t>
            </a:r>
          </a:p>
          <a:p>
            <a:pPr marL="0" indent="0"/>
            <a:endParaRPr lang="it-IT" b="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414" y="116632"/>
            <a:ext cx="4990477" cy="139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11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789960" y="346320"/>
            <a:ext cx="7520940" cy="548640"/>
          </a:xfrm>
        </p:spPr>
        <p:txBody>
          <a:bodyPr/>
          <a:lstStyle/>
          <a:p>
            <a:r>
              <a:rPr lang="it-IT" sz="2000" dirty="0" smtClean="0"/>
              <a:t>EQF: Quadro europeo delle qualifiche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4104456"/>
          </a:xfrm>
        </p:spPr>
        <p:txBody>
          <a:bodyPr>
            <a:normAutofit fontScale="92500" lnSpcReduction="10000"/>
          </a:bodyPr>
          <a:lstStyle/>
          <a:p>
            <a:pPr marL="0" indent="0"/>
            <a:endParaRPr lang="it-IT" b="0" dirty="0" smtClean="0"/>
          </a:p>
          <a:p>
            <a:pPr marL="0" indent="0"/>
            <a:r>
              <a:rPr lang="it-IT" b="0" dirty="0" smtClean="0"/>
              <a:t>Otto livelli di riferimento che descrivono le competenze, abilità e conoscenze </a:t>
            </a:r>
          </a:p>
          <a:p>
            <a:pPr marL="0" indent="0"/>
            <a:r>
              <a:rPr lang="it-IT" b="0" dirty="0" smtClean="0"/>
              <a:t>Risultato di apprendimento: ciò che un discente conosce, capisce ed è in grado di realizzare al termine di un processo d’apprendimento. I risultati sono definiti in termine di conoscenze, abilità e competenze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conoscenza</a:t>
            </a:r>
            <a:r>
              <a:rPr lang="it-IT" b="0" dirty="0" smtClean="0"/>
              <a:t>: risultato dell’assimilazione di informazioni attraverso l’apprendimento. Le conoscenze sono un insieme di fatti, principi, teorie e pratiche relative ad un settore di lavoro o di studio. Nel quadro europeo delle qualifiche le conoscenze sono descritte come teoriche e/o pratiche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abilità</a:t>
            </a:r>
            <a:r>
              <a:rPr lang="it-IT" b="0" dirty="0" smtClean="0"/>
              <a:t>: capacità di applicare conoscenze e di </a:t>
            </a:r>
            <a:r>
              <a:rPr lang="it-IT" b="0" dirty="0" err="1" smtClean="0"/>
              <a:t>utlizzare</a:t>
            </a:r>
            <a:r>
              <a:rPr lang="it-IT" b="0" dirty="0" smtClean="0"/>
              <a:t> </a:t>
            </a:r>
            <a:r>
              <a:rPr lang="it-IT" b="0" dirty="0" err="1" smtClean="0"/>
              <a:t>know</a:t>
            </a:r>
            <a:r>
              <a:rPr lang="it-IT" b="0" dirty="0" smtClean="0"/>
              <a:t> </a:t>
            </a:r>
            <a:r>
              <a:rPr lang="it-IT" b="0" dirty="0" err="1" smtClean="0"/>
              <a:t>how</a:t>
            </a:r>
            <a:r>
              <a:rPr lang="it-IT" b="0" dirty="0" smtClean="0"/>
              <a:t> per portare a termine compiti e risolvere problemi. Nel contesto del Quadro Europeo delle qualifiche sono descritte come cognitive o pratiche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Competenze</a:t>
            </a:r>
            <a:r>
              <a:rPr lang="it-IT" b="0" dirty="0" smtClean="0"/>
              <a:t>: comprovata capacità di utilizzare conoscenze, abilità e capacità personali, sociali e/o metodologiche in situazioni di lavoro o di studio e nello sviluppo professionale e personale. Nel contesto del Quadro Europeo delle qualifiche sono descritte in termini di responsabilità e autonomia.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252752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20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822960" y="365760"/>
            <a:ext cx="6773376" cy="548640"/>
          </a:xfrm>
        </p:spPr>
        <p:txBody>
          <a:bodyPr/>
          <a:lstStyle/>
          <a:p>
            <a:r>
              <a:rPr lang="it-IT" sz="2000" dirty="0" smtClean="0"/>
              <a:t>ECVET -  Sistema europeo dei crediti per l’istruzione e la formazione professionale</a:t>
            </a:r>
            <a:endParaRPr lang="it-IT" sz="2000" dirty="0"/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224" y="260648"/>
            <a:ext cx="1485900" cy="1485900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ttangolo 6"/>
          <p:cNvSpPr/>
          <p:nvPr/>
        </p:nvSpPr>
        <p:spPr>
          <a:xfrm>
            <a:off x="827584" y="1340768"/>
            <a:ext cx="648072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dirty="0" smtClean="0"/>
              <a:t>Gli obiettivi del sistema europeo di crediti per l'istruzione e la formazione professionale (ECVET) è quello di: </a:t>
            </a:r>
          </a:p>
          <a:p>
            <a:pPr>
              <a:buFont typeface="Arial" pitchFamily="34" charset="0"/>
              <a:buChar char="•"/>
            </a:pPr>
            <a:r>
              <a:rPr lang="it-IT" sz="1500" dirty="0" smtClean="0"/>
              <a:t>   rendere più facile per le persone ottenere la validazione e il riconoscimento delle competenze professionali e conoscenze acquisite nei vari sistemi e paesi - in modo che possano contare verso qualifiche professionali; </a:t>
            </a:r>
          </a:p>
          <a:p>
            <a:pPr>
              <a:buFont typeface="Arial" pitchFamily="34" charset="0"/>
              <a:buChar char="•"/>
            </a:pPr>
            <a:r>
              <a:rPr lang="it-IT" sz="1500" dirty="0" smtClean="0"/>
              <a:t>   rendere più attraente spostarsi tra i diversi paesi e ambienti di apprendimento; </a:t>
            </a:r>
          </a:p>
          <a:p>
            <a:pPr>
              <a:buFont typeface="Arial" pitchFamily="34" charset="0"/>
              <a:buChar char="•"/>
            </a:pPr>
            <a:r>
              <a:rPr lang="it-IT" sz="1500" dirty="0" smtClean="0"/>
              <a:t>   aumentare la compatibilità tra la formazione professionale e diversi sistemi (IFP) formazione in luogo in tutta Europa e le qualifiche che offrono;</a:t>
            </a:r>
          </a:p>
        </p:txBody>
      </p:sp>
    </p:spTree>
    <p:extLst>
      <p:ext uri="{BB962C8B-B14F-4D97-AF65-F5344CB8AC3E}">
        <p14:creationId xmlns:p14="http://schemas.microsoft.com/office/powerpoint/2010/main" val="28491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err="1" smtClean="0"/>
              <a:t>opportunitÀ</a:t>
            </a:r>
            <a:r>
              <a:rPr lang="it-IT" sz="2000" dirty="0" smtClean="0"/>
              <a:t> per le scuole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ERASMUS + Programma Europeo per le scuole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E-</a:t>
            </a:r>
            <a:r>
              <a:rPr lang="it-IT" dirty="0" err="1" smtClean="0"/>
              <a:t>Twinning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Visite didattiche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Concorsi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Materiale informativo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37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smtClean="0"/>
              <a:t>Programma ERASMUS+ 2014-2020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endParaRPr lang="it-IT" b="0" dirty="0" smtClean="0"/>
          </a:p>
          <a:p>
            <a:pPr marL="0" indent="0"/>
            <a:endParaRPr lang="it-IT" b="0" dirty="0"/>
          </a:p>
          <a:p>
            <a:pPr marL="0" indent="0"/>
            <a:endParaRPr lang="it-IT" b="0" dirty="0" smtClean="0"/>
          </a:p>
          <a:p>
            <a:pPr marL="0" indent="0"/>
            <a:endParaRPr lang="it-IT" b="0" dirty="0"/>
          </a:p>
          <a:p>
            <a:pPr marL="0" indent="0"/>
            <a:endParaRPr lang="it-IT" b="0" dirty="0" smtClean="0"/>
          </a:p>
          <a:p>
            <a:pPr marL="0" indent="0"/>
            <a:endParaRPr lang="it-IT" b="0" dirty="0"/>
          </a:p>
          <a:p>
            <a:pPr marL="0" indent="0"/>
            <a:endParaRPr lang="it-IT" b="0" dirty="0" smtClean="0"/>
          </a:p>
          <a:p>
            <a:pPr marL="0" indent="0"/>
            <a:endParaRPr lang="it-IT" b="0" dirty="0"/>
          </a:p>
          <a:p>
            <a:pPr marL="0" indent="0"/>
            <a:endParaRPr lang="it-IT" b="0" dirty="0" smtClean="0"/>
          </a:p>
          <a:p>
            <a:pPr marL="0" indent="0"/>
            <a:r>
              <a:rPr lang="it-IT" b="0" dirty="0">
                <a:hlinkClick r:id="rId2"/>
              </a:rPr>
              <a:t>http://www.erasmusplus.it</a:t>
            </a:r>
            <a:r>
              <a:rPr lang="it-IT" b="0" dirty="0" smtClean="0">
                <a:hlinkClick r:id="rId2"/>
              </a:rPr>
              <a:t>/</a:t>
            </a:r>
            <a:r>
              <a:rPr lang="it-IT" b="0" dirty="0" smtClean="0"/>
              <a:t> </a:t>
            </a:r>
            <a:endParaRPr lang="it-IT" b="0" dirty="0"/>
          </a:p>
          <a:p>
            <a:pPr marL="0" indent="0"/>
            <a:endParaRPr lang="it-IT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99592" y="1268760"/>
            <a:ext cx="1872208" cy="286232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600" b="1" dirty="0" err="1" smtClean="0">
                <a:solidFill>
                  <a:schemeClr val="tx2"/>
                </a:solidFill>
              </a:rPr>
              <a:t>Lifelong</a:t>
            </a:r>
            <a:r>
              <a:rPr lang="it-IT" sz="1600" b="1" dirty="0" smtClean="0">
                <a:solidFill>
                  <a:schemeClr val="tx2"/>
                </a:solidFill>
              </a:rPr>
              <a:t> Learning </a:t>
            </a:r>
            <a:r>
              <a:rPr lang="it-IT" sz="1600" b="1" dirty="0" err="1" smtClean="0">
                <a:solidFill>
                  <a:schemeClr val="tx2"/>
                </a:solidFill>
              </a:rPr>
              <a:t>Programme</a:t>
            </a:r>
            <a:r>
              <a:rPr lang="it-IT" sz="1600" b="1" dirty="0" smtClean="0">
                <a:solidFill>
                  <a:schemeClr val="tx2"/>
                </a:solidFill>
              </a:rPr>
              <a:t> </a:t>
            </a:r>
          </a:p>
          <a:p>
            <a:endParaRPr lang="it-IT" sz="1400" dirty="0" smtClean="0"/>
          </a:p>
          <a:p>
            <a:endParaRPr lang="it-IT" sz="1400" dirty="0"/>
          </a:p>
          <a:p>
            <a:r>
              <a:rPr lang="it-IT" sz="1400" dirty="0" err="1" smtClean="0"/>
              <a:t>Comenius</a:t>
            </a:r>
            <a:endParaRPr lang="it-IT" sz="1400" dirty="0" smtClean="0"/>
          </a:p>
          <a:p>
            <a:r>
              <a:rPr lang="it-IT" sz="1400" dirty="0" smtClean="0"/>
              <a:t>Erasmus</a:t>
            </a:r>
          </a:p>
          <a:p>
            <a:r>
              <a:rPr lang="it-IT" sz="1400" dirty="0" smtClean="0"/>
              <a:t>Leonardo </a:t>
            </a:r>
          </a:p>
          <a:p>
            <a:r>
              <a:rPr lang="it-IT" sz="1400" dirty="0" err="1" smtClean="0"/>
              <a:t>Grundvig</a:t>
            </a:r>
            <a:endParaRPr lang="it-IT" sz="1400" dirty="0" smtClean="0"/>
          </a:p>
          <a:p>
            <a:r>
              <a:rPr lang="it-IT" sz="1400" dirty="0" smtClean="0"/>
              <a:t>Trasversale</a:t>
            </a:r>
          </a:p>
          <a:p>
            <a:r>
              <a:rPr lang="it-IT" sz="1400" dirty="0" smtClean="0"/>
              <a:t>Jean </a:t>
            </a:r>
            <a:r>
              <a:rPr lang="it-IT" sz="1400" dirty="0" err="1" smtClean="0"/>
              <a:t>Monnet</a:t>
            </a:r>
            <a:r>
              <a:rPr lang="it-IT" sz="1400" dirty="0" smtClean="0"/>
              <a:t> 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924200" y="1228110"/>
            <a:ext cx="1872208" cy="196977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tx2"/>
                </a:solidFill>
              </a:rPr>
              <a:t>Programmi Internazionali per l’istruzione superiore</a:t>
            </a:r>
          </a:p>
          <a:p>
            <a:endParaRPr lang="it-IT" sz="1600" b="1" dirty="0">
              <a:solidFill>
                <a:schemeClr val="tx2"/>
              </a:solidFill>
            </a:endParaRPr>
          </a:p>
          <a:p>
            <a:r>
              <a:rPr lang="it-IT" sz="1400" dirty="0" smtClean="0"/>
              <a:t>Erasmus </a:t>
            </a:r>
            <a:r>
              <a:rPr lang="it-IT" sz="1400" dirty="0" err="1" smtClean="0"/>
              <a:t>mundus</a:t>
            </a:r>
            <a:endParaRPr lang="it-IT" sz="1400" dirty="0" smtClean="0"/>
          </a:p>
          <a:p>
            <a:r>
              <a:rPr lang="it-IT" sz="1400" dirty="0" err="1" smtClean="0"/>
              <a:t>Tempus</a:t>
            </a:r>
            <a:r>
              <a:rPr lang="it-IT" sz="1400" dirty="0" smtClean="0"/>
              <a:t>, Alfa, </a:t>
            </a:r>
            <a:r>
              <a:rPr lang="it-IT" sz="1400" dirty="0" err="1" smtClean="0"/>
              <a:t>Edulink</a:t>
            </a:r>
            <a:r>
              <a:rPr lang="it-IT" sz="1400" dirty="0" smtClean="0"/>
              <a:t>, Programmi bilaterali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924200" y="3474879"/>
            <a:ext cx="1872208" cy="5847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tx2"/>
                </a:solidFill>
              </a:rPr>
              <a:t>Gioventù in Azione</a:t>
            </a:r>
          </a:p>
          <a:p>
            <a:endParaRPr lang="it-IT" sz="1600" b="1" dirty="0">
              <a:solidFill>
                <a:schemeClr val="tx2"/>
              </a:solidFill>
            </a:endParaRPr>
          </a:p>
        </p:txBody>
      </p:sp>
      <p:sp>
        <p:nvSpPr>
          <p:cNvPr id="12" name="Parentesi graffa chiusa 11"/>
          <p:cNvSpPr/>
          <p:nvPr/>
        </p:nvSpPr>
        <p:spPr>
          <a:xfrm>
            <a:off x="4572000" y="1090774"/>
            <a:ext cx="719138" cy="3136994"/>
          </a:xfrm>
          <a:prstGeom prst="rightBrace">
            <a:avLst>
              <a:gd name="adj1" fmla="val 8333"/>
              <a:gd name="adj2" fmla="val 44911"/>
            </a:avLst>
          </a:prstGeom>
          <a:ln w="317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it-IT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3" name="Picture 6" descr="Erasmus+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073" y="1844824"/>
            <a:ext cx="345598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89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err="1" smtClean="0"/>
              <a:t>ERaSMUS</a:t>
            </a:r>
            <a:r>
              <a:rPr lang="it-IT" sz="2000" dirty="0" smtClean="0"/>
              <a:t>+ in sintesi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Integrato</a:t>
            </a:r>
            <a:r>
              <a:rPr lang="it-IT" b="0" dirty="0"/>
              <a:t>: riunisce in un solo programma il sostegno comunitario destinato alla cooperazione e alla mobilità nell’IFP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Rilevanza</a:t>
            </a:r>
            <a:r>
              <a:rPr lang="it-IT" b="0" dirty="0"/>
              <a:t>: maggiore collegamento tra politiche e Programma</a:t>
            </a:r>
            <a:br>
              <a:rPr lang="it-IT" b="0" dirty="0"/>
            </a:br>
            <a:r>
              <a:rPr lang="it-IT" b="0" dirty="0"/>
              <a:t>(impatto a livello di sistema)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Efficienza ed efficacia </a:t>
            </a:r>
            <a:r>
              <a:rPr lang="it-IT" b="0" dirty="0"/>
              <a:t>(struttura semplificata e razionalizzata, maggiore impatto, obiettivi quantificati)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Internazionalizzazione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/>
              <a:t>Struttura per </a:t>
            </a:r>
            <a:r>
              <a:rPr lang="it-IT" dirty="0"/>
              <a:t>Azioni</a:t>
            </a:r>
            <a:r>
              <a:rPr lang="it-IT" b="0" dirty="0"/>
              <a:t> e non settori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/>
              <a:t>Focus su </a:t>
            </a:r>
            <a:r>
              <a:rPr lang="it-IT" dirty="0"/>
              <a:t>mobilità</a:t>
            </a:r>
            <a:r>
              <a:rPr lang="it-IT" b="0" dirty="0"/>
              <a:t> (es. </a:t>
            </a:r>
            <a:r>
              <a:rPr lang="it-IT" b="0" dirty="0" err="1"/>
              <a:t>blended</a:t>
            </a:r>
            <a:r>
              <a:rPr lang="it-IT" b="0" dirty="0"/>
              <a:t>: fisica + virtuale)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Semplificato</a:t>
            </a:r>
            <a:r>
              <a:rPr lang="it-IT" b="0" dirty="0"/>
              <a:t>: Quasi esclusivamente basato su scale di Costi Unitari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Decentrato</a:t>
            </a:r>
            <a:r>
              <a:rPr lang="it-IT" b="0" dirty="0"/>
              <a:t>: Attività in parte gestite tramite le Agenzie nazionali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992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presentazione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it-IT" b="0" dirty="0" smtClean="0"/>
              <a:t>Parole chiave utilizzate dall’UE nel settore dell’educazione e della formazione</a:t>
            </a:r>
          </a:p>
          <a:p>
            <a:pPr algn="just">
              <a:buFont typeface="+mj-lt"/>
              <a:buAutoNum type="arabicPeriod"/>
            </a:pPr>
            <a:r>
              <a:rPr lang="it-IT" b="0" dirty="0" smtClean="0"/>
              <a:t>Prospettiva storica dello sviluppo di una cooperazione europea nel campo dell’educazione e della formazione</a:t>
            </a:r>
          </a:p>
          <a:p>
            <a:pPr algn="just">
              <a:buFont typeface="+mj-lt"/>
              <a:buAutoNum type="arabicPeriod"/>
            </a:pPr>
            <a:r>
              <a:rPr lang="it-IT" b="0" dirty="0" smtClean="0"/>
              <a:t>Ruolo dell’UE nella politica educativa</a:t>
            </a:r>
          </a:p>
          <a:p>
            <a:pPr algn="just">
              <a:buFont typeface="+mj-lt"/>
              <a:buAutoNum type="arabicPeriod"/>
            </a:pPr>
            <a:r>
              <a:rPr lang="it-IT" b="0" dirty="0" smtClean="0"/>
              <a:t>Strategie e priorità dell’UE nel settore educativo</a:t>
            </a:r>
          </a:p>
          <a:p>
            <a:pPr algn="just">
              <a:buFont typeface="+mj-lt"/>
              <a:buAutoNum type="arabicPeriod"/>
            </a:pPr>
            <a:r>
              <a:rPr lang="it-IT" b="0" dirty="0" smtClean="0"/>
              <a:t>Opportunità per le scuole </a:t>
            </a:r>
            <a:endParaRPr lang="it-IT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81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Paesi eleggibili All’interno del programma</a:t>
            </a:r>
            <a:endParaRPr lang="it-IT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12" y="1124744"/>
            <a:ext cx="7521575" cy="226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Group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6362981"/>
              </p:ext>
            </p:extLst>
          </p:nvPr>
        </p:nvGraphicFramePr>
        <p:xfrm>
          <a:off x="789113" y="3622327"/>
          <a:ext cx="7527302" cy="1286304"/>
        </p:xfrm>
        <a:graphic>
          <a:graphicData uri="http://schemas.openxmlformats.org/drawingml/2006/table">
            <a:tbl>
              <a:tblPr/>
              <a:tblGrid>
                <a:gridCol w="2615419"/>
                <a:gridCol w="2424047"/>
                <a:gridCol w="2487836"/>
              </a:tblGrid>
              <a:tr h="272110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Paesi partecipanti al Programma (non UE)</a:t>
                      </a:r>
                    </a:p>
                  </a:txBody>
                  <a:tcPr marL="91433" marR="91433" marT="45732" marB="4573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t-IT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27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it-IT" sz="1600" b="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j-ea"/>
                          <a:cs typeface="+mj-cs"/>
                        </a:rPr>
                        <a:t>Ex Repubblica Jugoslava di Macedonia</a:t>
                      </a:r>
                    </a:p>
                  </a:txBody>
                  <a:tcPr marL="91433" marR="91433" marT="45732" marB="4573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Islanda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j-ea"/>
                          <a:cs typeface="+mj-cs"/>
                        </a:rPr>
                        <a:t>Liechtenstein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lang="it-IT" sz="1600" b="0" kern="1200" baseline="0" dirty="0" smtClean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91433" marR="91433"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Gothic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Norvegia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it-IT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Turchia</a:t>
                      </a:r>
                      <a:endParaRPr lang="it-IT" sz="1600" b="0" kern="1200" baseline="0" dirty="0" smtClean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+mj-ea"/>
                        <a:cs typeface="+mj-cs"/>
                      </a:endParaRPr>
                    </a:p>
                  </a:txBody>
                  <a:tcPr marL="91433" marR="91433" marT="45732" marB="4573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25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Paesi terzi</a:t>
            </a:r>
            <a:endParaRPr lang="it-IT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114633"/>
            <a:ext cx="7521575" cy="355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534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Diversi settori di intervento </a:t>
            </a:r>
            <a:endParaRPr lang="it-IT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22" y="908720"/>
            <a:ext cx="17621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50" y="1428799"/>
            <a:ext cx="18383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12" y="2204865"/>
            <a:ext cx="1646239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55" y="2759946"/>
            <a:ext cx="17430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54" y="3406899"/>
            <a:ext cx="17430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87" y="4103917"/>
            <a:ext cx="1804808" cy="287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04" y="4580742"/>
            <a:ext cx="1169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390056" y="1052735"/>
            <a:ext cx="2808312" cy="376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Istruzione scolastica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2390056" y="1512229"/>
            <a:ext cx="581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Istruzione superiore nei paesi del programma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390056" y="2204865"/>
            <a:ext cx="5998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Istruzione superiore tra i paesi del programma e i paesi terzi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2423975" y="2814801"/>
            <a:ext cx="5719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Istruzione e formazione professionale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390056" y="3513817"/>
            <a:ext cx="5719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Apprendimento per gli adulti 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457330" y="4036274"/>
            <a:ext cx="6219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Apprendimento</a:t>
            </a:r>
            <a:r>
              <a:rPr lang="it-IT" dirty="0"/>
              <a:t> </a:t>
            </a:r>
            <a:r>
              <a:rPr lang="it-IT" dirty="0" smtClean="0"/>
              <a:t>non formale e informale nel settore gioventù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2542456" y="4578082"/>
            <a:ext cx="5719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Attività sportive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988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785141" y="116632"/>
            <a:ext cx="7520940" cy="548640"/>
          </a:xfrm>
        </p:spPr>
        <p:txBody>
          <a:bodyPr/>
          <a:lstStyle/>
          <a:p>
            <a:pPr algn="ctr"/>
            <a:r>
              <a:rPr lang="it-IT" sz="2000" dirty="0" smtClean="0"/>
              <a:t>Azioni Chiave del programma Erasmus +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endParaRPr lang="it-IT" dirty="0" smtClean="0"/>
          </a:p>
          <a:p>
            <a:pPr marL="0" lvl="1" indent="0">
              <a:buNone/>
            </a:pPr>
            <a:endParaRPr lang="it-IT" sz="900" dirty="0"/>
          </a:p>
          <a:p>
            <a:pPr marL="0" lvl="1" indent="0">
              <a:buNone/>
            </a:pPr>
            <a:endParaRPr lang="it-IT" dirty="0" smtClean="0"/>
          </a:p>
          <a:p>
            <a:pPr marL="0" lvl="1" indent="0">
              <a:buNone/>
            </a:pPr>
            <a:endParaRPr lang="it-IT" dirty="0"/>
          </a:p>
          <a:p>
            <a:pPr marL="0" lvl="1" indent="0" algn="ctr">
              <a:buNone/>
            </a:pPr>
            <a:r>
              <a:rPr lang="it-IT" b="1" dirty="0" smtClean="0"/>
              <a:t>Attività finanziabili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301587" y="654505"/>
            <a:ext cx="2663825" cy="1276350"/>
          </a:xfrm>
          <a:prstGeom prst="rect">
            <a:avLst/>
          </a:prstGeom>
          <a:solidFill>
            <a:srgbClr val="0070C0"/>
          </a:solidFill>
          <a:ln w="25400">
            <a:solidFill>
              <a:srgbClr val="0070C0">
                <a:alpha val="96000"/>
              </a:srgbClr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it-IT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Azione chiave 1</a:t>
            </a:r>
          </a:p>
          <a:p>
            <a:pPr algn="ctr">
              <a:lnSpc>
                <a:spcPct val="50000"/>
              </a:lnSpc>
              <a:defRPr/>
            </a:pPr>
            <a:endParaRPr lang="it-IT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algn="ctr">
              <a:lnSpc>
                <a:spcPct val="50000"/>
              </a:lnSpc>
              <a:defRPr/>
            </a:pPr>
            <a:endParaRPr lang="it-IT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algn="ctr">
              <a:defRPr/>
            </a:pPr>
            <a:r>
              <a:rPr lang="it-IT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Mobilità individuale di apprendimento</a:t>
            </a:r>
            <a:endParaRPr lang="it-IT" sz="16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058330" y="654505"/>
            <a:ext cx="2663825" cy="1460500"/>
          </a:xfrm>
          <a:prstGeom prst="rect">
            <a:avLst/>
          </a:prstGeom>
          <a:solidFill>
            <a:srgbClr val="C00000"/>
          </a:solidFill>
          <a:ln w="25400">
            <a:solidFill>
              <a:srgbClr val="CC0000">
                <a:alpha val="96000"/>
              </a:srgbClr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it-IT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Azione chiave 2:</a:t>
            </a:r>
          </a:p>
          <a:p>
            <a:pPr algn="ctr">
              <a:lnSpc>
                <a:spcPct val="50000"/>
              </a:lnSpc>
              <a:defRPr/>
            </a:pPr>
            <a:endParaRPr lang="it-IT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it-IT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Cooperazione per l’innovazione e le buone pratiche</a:t>
            </a:r>
            <a:endParaRPr lang="it-IT" sz="16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983070" y="654505"/>
            <a:ext cx="2952750" cy="1155700"/>
          </a:xfrm>
          <a:prstGeom prst="rect">
            <a:avLst/>
          </a:prstGeom>
          <a:solidFill>
            <a:srgbClr val="00B050"/>
          </a:solidFill>
          <a:ln w="25400">
            <a:solidFill>
              <a:srgbClr val="00B050">
                <a:alpha val="96000"/>
              </a:srgbClr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it-IT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Azione chiave 3</a:t>
            </a:r>
          </a:p>
          <a:p>
            <a:pPr algn="ctr">
              <a:lnSpc>
                <a:spcPct val="50000"/>
              </a:lnSpc>
              <a:defRPr/>
            </a:pPr>
            <a:endParaRPr lang="it-IT" sz="16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algn="ctr">
              <a:defRPr/>
            </a:pPr>
            <a:r>
              <a:rPr lang="it-IT" sz="20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Sostegno alla riforma delle politiche</a:t>
            </a:r>
            <a:endParaRPr lang="it-IT" sz="16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07420" y="2996952"/>
            <a:ext cx="2663825" cy="203200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it-IT" altLang="it-IT" sz="1400" b="1" u="sng" dirty="0" smtClean="0">
                <a:solidFill>
                  <a:srgbClr val="003366"/>
                </a:solidFill>
                <a:latin typeface="Century Gothic"/>
              </a:rPr>
              <a:t>Mobilità degli individui nel campo dell’istruzione</a:t>
            </a: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, formazione e gioventù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Diplomi congiunti di Master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Mobilità di studenti con Diploma di Master attraverso la Garanzia per i prestiti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058330" y="2490734"/>
            <a:ext cx="2663825" cy="2556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it-IT" altLang="it-IT" sz="1400" b="1" u="sng" dirty="0" smtClean="0">
                <a:solidFill>
                  <a:srgbClr val="C00000"/>
                </a:solidFill>
                <a:latin typeface="Century Gothic"/>
              </a:rPr>
              <a:t>Partenariati strategici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Alleanze per la conoscenza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Alleanze per le abilità settoriali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it-IT" altLang="it-IT" sz="1400" b="1" u="sng" dirty="0" smtClean="0">
                <a:solidFill>
                  <a:srgbClr val="C00000"/>
                </a:solidFill>
                <a:latin typeface="Century Gothic"/>
              </a:rPr>
              <a:t>Piattaforme tecnologiche (</a:t>
            </a:r>
            <a:r>
              <a:rPr lang="it-IT" altLang="it-IT" sz="1400" b="1" u="sng" dirty="0" err="1" smtClean="0">
                <a:solidFill>
                  <a:srgbClr val="C00000"/>
                </a:solidFill>
                <a:latin typeface="Century Gothic"/>
              </a:rPr>
              <a:t>eTwinning</a:t>
            </a:r>
            <a:r>
              <a:rPr lang="it-IT" altLang="it-IT" sz="1400" b="1" u="sng" dirty="0" smtClean="0">
                <a:solidFill>
                  <a:srgbClr val="C00000"/>
                </a:solidFill>
                <a:latin typeface="Century Gothic"/>
              </a:rPr>
              <a:t>, EPAL, </a:t>
            </a:r>
            <a:r>
              <a:rPr lang="it-IT" altLang="it-IT" sz="1400" b="1" u="sng" dirty="0" err="1" smtClean="0">
                <a:solidFill>
                  <a:srgbClr val="C00000"/>
                </a:solidFill>
                <a:latin typeface="Century Gothic"/>
              </a:rPr>
              <a:t>ecc</a:t>
            </a: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Capacità </a:t>
            </a:r>
            <a:r>
              <a:rPr lang="it-IT" altLang="it-IT" sz="1400" dirty="0">
                <a:solidFill>
                  <a:srgbClr val="C00000"/>
                </a:solidFill>
                <a:latin typeface="Century Gothic"/>
              </a:rPr>
              <a:t>istituzionale nel campo dell’Alta formazione e della Gioventù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it-IT" altLang="it-IT" sz="1400" dirty="0" smtClean="0">
              <a:solidFill>
                <a:srgbClr val="C00000"/>
              </a:solidFill>
              <a:latin typeface="Century Gothic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962331" y="2537628"/>
            <a:ext cx="2952750" cy="2462212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it-IT" altLang="it-IT" sz="1400" dirty="0" smtClean="0">
                <a:solidFill>
                  <a:srgbClr val="00B050"/>
                </a:solidFill>
                <a:latin typeface="+mn-lt"/>
              </a:rPr>
              <a:t>Conoscenze nel campo dell’istruzione, formazione e gioventù</a:t>
            </a:r>
          </a:p>
          <a:p>
            <a:pPr>
              <a:buFontTx/>
              <a:buChar char="•"/>
              <a:defRPr/>
            </a:pPr>
            <a:r>
              <a:rPr lang="it-IT" altLang="it-IT" sz="1400" dirty="0" smtClean="0">
                <a:solidFill>
                  <a:srgbClr val="00B050"/>
                </a:solidFill>
                <a:latin typeface="+mn-lt"/>
              </a:rPr>
              <a:t>Iniziative prospettiche</a:t>
            </a:r>
          </a:p>
          <a:p>
            <a:pPr>
              <a:buFontTx/>
              <a:buChar char="•"/>
              <a:defRPr/>
            </a:pPr>
            <a:r>
              <a:rPr lang="it-IT" altLang="it-IT" sz="1400" dirty="0" smtClean="0">
                <a:solidFill>
                  <a:srgbClr val="00B050"/>
                </a:solidFill>
                <a:latin typeface="+mn-lt"/>
              </a:rPr>
              <a:t>Supporto agli strumenti di politica Europea (ECVET, EQF, ECTS, EQUAVET, </a:t>
            </a:r>
            <a:r>
              <a:rPr lang="it-IT" altLang="it-IT" sz="1400" dirty="0" err="1" smtClean="0">
                <a:solidFill>
                  <a:srgbClr val="00B050"/>
                </a:solidFill>
                <a:latin typeface="+mn-lt"/>
              </a:rPr>
              <a:t>Europass</a:t>
            </a:r>
            <a:r>
              <a:rPr lang="it-IT" altLang="it-IT" sz="1400" dirty="0" smtClean="0">
                <a:solidFill>
                  <a:srgbClr val="00B050"/>
                </a:solidFill>
                <a:latin typeface="+mn-lt"/>
              </a:rPr>
              <a:t>, </a:t>
            </a:r>
            <a:r>
              <a:rPr lang="it-IT" altLang="it-IT" sz="1400" dirty="0" err="1" smtClean="0">
                <a:solidFill>
                  <a:srgbClr val="00B050"/>
                </a:solidFill>
                <a:latin typeface="+mn-lt"/>
              </a:rPr>
              <a:t>Youthpass</a:t>
            </a:r>
            <a:r>
              <a:rPr lang="it-IT" altLang="it-IT" sz="1400" dirty="0" smtClean="0">
                <a:solidFill>
                  <a:srgbClr val="00B050"/>
                </a:solidFill>
                <a:latin typeface="+mn-lt"/>
              </a:rPr>
              <a:t>)</a:t>
            </a:r>
          </a:p>
          <a:p>
            <a:pPr>
              <a:buFontTx/>
              <a:buChar char="•"/>
              <a:defRPr/>
            </a:pPr>
            <a:r>
              <a:rPr lang="it-IT" altLang="it-IT" sz="1400" dirty="0" smtClean="0">
                <a:solidFill>
                  <a:srgbClr val="00B050"/>
                </a:solidFill>
                <a:latin typeface="+mn-lt"/>
              </a:rPr>
              <a:t>Cooperazione con organismi internazionali</a:t>
            </a:r>
          </a:p>
          <a:p>
            <a:pPr>
              <a:buFontTx/>
              <a:buChar char="•"/>
              <a:defRPr/>
            </a:pPr>
            <a:r>
              <a:rPr lang="it-IT" altLang="it-IT" sz="1400" dirty="0" smtClean="0">
                <a:solidFill>
                  <a:srgbClr val="00B050"/>
                </a:solidFill>
                <a:latin typeface="+mn-lt"/>
              </a:rPr>
              <a:t>Dialogo con  gli stakeholder</a:t>
            </a:r>
          </a:p>
        </p:txBody>
      </p:sp>
    </p:spTree>
    <p:extLst>
      <p:ext uri="{BB962C8B-B14F-4D97-AF65-F5344CB8AC3E}">
        <p14:creationId xmlns:p14="http://schemas.microsoft.com/office/powerpoint/2010/main" val="26793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825272" y="188640"/>
            <a:ext cx="7520940" cy="548640"/>
          </a:xfrm>
        </p:spPr>
        <p:txBody>
          <a:bodyPr/>
          <a:lstStyle/>
          <a:p>
            <a:pPr algn="ctr"/>
            <a:r>
              <a:rPr lang="it-IT" sz="2000" dirty="0" smtClean="0"/>
              <a:t>KA1: Mobilità individuale di apprendimento</a:t>
            </a:r>
            <a:endParaRPr lang="it-IT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06206"/>
            <a:ext cx="7373423" cy="22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843808" y="2950385"/>
            <a:ext cx="1800530" cy="1815882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>
                <a:solidFill>
                  <a:srgbClr val="003366"/>
                </a:solidFill>
                <a:latin typeface="Century Gothic"/>
              </a:rPr>
              <a:t>Studenti istruzione superiore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Istruzione/formazione professionale</a:t>
            </a:r>
            <a:endParaRPr lang="it-IT" altLang="it-IT" sz="1400" dirty="0">
              <a:solidFill>
                <a:srgbClr val="003366"/>
              </a:solidFill>
              <a:latin typeface="Century Gothic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>
                <a:solidFill>
                  <a:srgbClr val="003366"/>
                </a:solidFill>
                <a:latin typeface="Century Gothic"/>
              </a:rPr>
              <a:t>Apprendisti, assistenti, tirocinanti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1560" y="2955386"/>
            <a:ext cx="2033968" cy="1815882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9pPr>
          </a:lstStyle>
          <a:p>
            <a:pPr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b="1" dirty="0" smtClean="0">
                <a:solidFill>
                  <a:srgbClr val="003366"/>
                </a:solidFill>
                <a:latin typeface="Century Gothic"/>
              </a:rPr>
              <a:t>Docenti, staff</a:t>
            </a: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 e formatori di</a:t>
            </a:r>
          </a:p>
          <a:p>
            <a:pPr marL="180975" indent="-180975" eaLnBrk="0" fontAlgn="base" hangingPunct="0">
              <a:spcBef>
                <a:spcPts val="0"/>
              </a:spcBef>
              <a:spcAft>
                <a:spcPct val="0"/>
              </a:spcAft>
              <a:defRPr/>
            </a:pP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Istruzione</a:t>
            </a:r>
            <a:b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</a:b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superiore</a:t>
            </a:r>
          </a:p>
          <a:p>
            <a:pPr marL="180975" indent="-180975" eaLnBrk="0" fontAlgn="base" hangingPunct="0">
              <a:spcBef>
                <a:spcPts val="0"/>
              </a:spcBef>
              <a:spcAft>
                <a:spcPct val="0"/>
              </a:spcAft>
              <a:defRPr/>
            </a:pPr>
            <a:r>
              <a:rPr lang="it-IT" altLang="it-IT" sz="1400" b="1" dirty="0" smtClean="0">
                <a:solidFill>
                  <a:srgbClr val="003366"/>
                </a:solidFill>
                <a:latin typeface="Century Gothic"/>
              </a:rPr>
              <a:t>Scuola</a:t>
            </a:r>
          </a:p>
          <a:p>
            <a:pPr marL="180975" indent="-180975" eaLnBrk="0" fontAlgn="base" hangingPunct="0">
              <a:spcBef>
                <a:spcPts val="0"/>
              </a:spcBef>
              <a:spcAft>
                <a:spcPct val="0"/>
              </a:spcAft>
              <a:defRPr/>
            </a:pPr>
            <a:r>
              <a:rPr lang="it-IT" altLang="it-IT" sz="1400" b="1" dirty="0" smtClean="0">
                <a:solidFill>
                  <a:srgbClr val="003366"/>
                </a:solidFill>
                <a:latin typeface="Century Gothic"/>
              </a:rPr>
              <a:t>VET</a:t>
            </a:r>
          </a:p>
          <a:p>
            <a:pPr marL="180975" indent="-180975" eaLnBrk="0" fontAlgn="base" hangingPunct="0">
              <a:spcBef>
                <a:spcPts val="0"/>
              </a:spcBef>
              <a:spcAft>
                <a:spcPct val="0"/>
              </a:spcAft>
              <a:defRPr/>
            </a:pP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Educazione adulti</a:t>
            </a:r>
          </a:p>
          <a:p>
            <a:pPr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Operatori giovanili</a:t>
            </a:r>
            <a:endParaRPr lang="it-IT" altLang="it-IT" sz="1400" dirty="0">
              <a:solidFill>
                <a:srgbClr val="003366"/>
              </a:solidFill>
              <a:latin typeface="Century Gothic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4860032" y="2955386"/>
            <a:ext cx="1656184" cy="173893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>
                <a:solidFill>
                  <a:srgbClr val="003366"/>
                </a:solidFill>
                <a:latin typeface="Century Gothic"/>
              </a:rPr>
              <a:t>Studenti istruzione superiore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Istruzione </a:t>
            </a:r>
            <a:r>
              <a:rPr lang="it-IT" altLang="it-IT" sz="1400" dirty="0">
                <a:solidFill>
                  <a:srgbClr val="003366"/>
                </a:solidFill>
                <a:latin typeface="Century Gothic"/>
              </a:rPr>
              <a:t>e formazione </a:t>
            </a: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professionale</a:t>
            </a:r>
            <a:r>
              <a:rPr lang="it-IT" altLang="it-IT" sz="1600" dirty="0">
                <a:solidFill>
                  <a:srgbClr val="003366"/>
                </a:solidFill>
                <a:latin typeface="Century Gothic"/>
              </a:rPr>
              <a:t/>
            </a:r>
            <a:br>
              <a:rPr lang="it-IT" altLang="it-IT" sz="1600" dirty="0">
                <a:solidFill>
                  <a:srgbClr val="003366"/>
                </a:solidFill>
                <a:latin typeface="Century Gothic"/>
              </a:rPr>
            </a:br>
            <a:endParaRPr lang="it-IT" altLang="it-IT" sz="1600" dirty="0">
              <a:solidFill>
                <a:srgbClr val="003366"/>
              </a:solidFill>
              <a:latin typeface="Century Gothic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6660232" y="2960690"/>
            <a:ext cx="1892300" cy="1169551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2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>
                <a:solidFill>
                  <a:srgbClr val="003366"/>
                </a:solidFill>
                <a:latin typeface="Century Gothic"/>
              </a:rPr>
              <a:t>Operatori giovanili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>
                <a:solidFill>
                  <a:srgbClr val="003366"/>
                </a:solidFill>
                <a:latin typeface="Century Gothic"/>
              </a:rPr>
              <a:t>A</a:t>
            </a: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nimatori</a:t>
            </a:r>
            <a:endParaRPr lang="it-IT" altLang="it-IT" sz="1400" dirty="0">
              <a:solidFill>
                <a:srgbClr val="003366"/>
              </a:solidFill>
              <a:latin typeface="Century Gothic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>
                <a:solidFill>
                  <a:srgbClr val="003366"/>
                </a:solidFill>
                <a:latin typeface="Century Gothic"/>
              </a:rPr>
              <a:t>Scambi di giovani nel </a:t>
            </a:r>
            <a:r>
              <a:rPr lang="it-IT" altLang="it-IT" sz="1400" dirty="0" smtClean="0">
                <a:solidFill>
                  <a:srgbClr val="003366"/>
                </a:solidFill>
                <a:latin typeface="Century Gothic"/>
              </a:rPr>
              <a:t>volontariato</a:t>
            </a:r>
            <a:endParaRPr lang="it-IT" altLang="it-IT" sz="1400" i="1" dirty="0">
              <a:solidFill>
                <a:srgbClr val="0033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3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825272" y="188640"/>
            <a:ext cx="7520940" cy="548640"/>
          </a:xfrm>
        </p:spPr>
        <p:txBody>
          <a:bodyPr/>
          <a:lstStyle/>
          <a:p>
            <a:pPr algn="ctr"/>
            <a:r>
              <a:rPr lang="it-IT" sz="2000" dirty="0" smtClean="0"/>
              <a:t>KA1: COOPERAZIONE PER L’INNOVAZIONE E LE NUOVE PRATICHE</a:t>
            </a:r>
            <a:endParaRPr lang="it-IT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22" y="619450"/>
            <a:ext cx="6805515" cy="237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760382" y="2810226"/>
            <a:ext cx="2060575" cy="16002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marL="177800" indent="-1778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marL="0" indent="0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Istituti /organizzazioni istruzione/formazione /gioventù/imprese/ parti sociali/NGO/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pubbliche amministrazioni/ ecc.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it-IT" altLang="it-IT" sz="1400" dirty="0" smtClean="0">
              <a:solidFill>
                <a:srgbClr val="C00000"/>
              </a:solidFill>
              <a:latin typeface="Century Gothic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941613" y="2817620"/>
            <a:ext cx="1807463" cy="138499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Mondo del lavoro e</a:t>
            </a:r>
            <a:b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</a:b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Mondo dell’Istruzione e della formazione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it-IT" altLang="it-IT" sz="1400" dirty="0">
              <a:solidFill>
                <a:srgbClr val="C00000"/>
              </a:solidFill>
              <a:latin typeface="Century Gothic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4858963" y="2810225"/>
            <a:ext cx="1729261" cy="2246769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Mobilità virtuale</a:t>
            </a:r>
            <a:b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</a:br>
            <a:r>
              <a:rPr lang="it-IT" altLang="it-IT" sz="1400" dirty="0" err="1" smtClean="0">
                <a:solidFill>
                  <a:srgbClr val="C00000"/>
                </a:solidFill>
                <a:latin typeface="Century Gothic"/>
              </a:rPr>
              <a:t>eTwinning</a:t>
            </a: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 (per la scuola e per altri settori)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EPALE (per educazione degli adulti)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r>
              <a:rPr lang="it-IT" altLang="it-IT" sz="1400" dirty="0" err="1" smtClean="0">
                <a:solidFill>
                  <a:srgbClr val="C00000"/>
                </a:solidFill>
                <a:latin typeface="Century Gothic"/>
              </a:rPr>
              <a:t>European</a:t>
            </a:r>
            <a:r>
              <a:rPr lang="it-IT" altLang="it-IT" sz="1400" dirty="0" smtClean="0">
                <a:solidFill>
                  <a:srgbClr val="C00000"/>
                </a:solidFill>
                <a:latin typeface="Century Gothic"/>
              </a:rPr>
              <a:t> Youth Portal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660233" y="2810226"/>
            <a:ext cx="1728192" cy="2032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400" dirty="0" smtClean="0">
                <a:solidFill>
                  <a:srgbClr val="C00000"/>
                </a:solidFill>
                <a:latin typeface="Century Gothic"/>
              </a:rPr>
              <a:t>Istituti Istruzione Superiore UE+ paesi partner</a:t>
            </a:r>
            <a:br>
              <a:rPr lang="it-IT" sz="1400" dirty="0" smtClean="0">
                <a:solidFill>
                  <a:srgbClr val="C00000"/>
                </a:solidFill>
                <a:latin typeface="Century Gothic"/>
              </a:rPr>
            </a:br>
            <a:r>
              <a:rPr lang="it-IT" sz="1400" dirty="0" smtClean="0">
                <a:solidFill>
                  <a:srgbClr val="C00000"/>
                </a:solidFill>
                <a:latin typeface="Century Gothic"/>
              </a:rPr>
              <a:t/>
            </a:r>
            <a:br>
              <a:rPr lang="it-IT" sz="1400" dirty="0" smtClean="0">
                <a:solidFill>
                  <a:srgbClr val="C00000"/>
                </a:solidFill>
                <a:latin typeface="Century Gothic"/>
              </a:rPr>
            </a:br>
            <a:r>
              <a:rPr lang="it-IT" sz="1400" dirty="0" smtClean="0">
                <a:solidFill>
                  <a:srgbClr val="C00000"/>
                </a:solidFill>
                <a:latin typeface="Century Gothic"/>
              </a:rPr>
              <a:t>Consorzi internazionali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it-IT" sz="1400" dirty="0" smtClean="0">
              <a:solidFill>
                <a:srgbClr val="C00000"/>
              </a:solidFill>
              <a:latin typeface="Century Gothic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400" dirty="0" smtClean="0">
                <a:solidFill>
                  <a:srgbClr val="C00000"/>
                </a:solidFill>
                <a:latin typeface="Century Gothic"/>
              </a:rPr>
              <a:t>Cooperazione regionale</a:t>
            </a:r>
            <a:endParaRPr lang="it-IT" sz="1400" dirty="0" smtClean="0">
              <a:solidFill>
                <a:srgbClr val="003366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8621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Istruzione scolastica: priorità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09604" y="1268760"/>
            <a:ext cx="7520940" cy="3457975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it-IT" b="0" dirty="0"/>
              <a:t>Le attività si concentreranno sulle priorità comuni relative alla strategia </a:t>
            </a:r>
            <a:r>
              <a:rPr lang="it-IT" dirty="0"/>
              <a:t>Europa 2020 </a:t>
            </a:r>
            <a:r>
              <a:rPr lang="it-IT" b="0" dirty="0"/>
              <a:t>e </a:t>
            </a:r>
            <a:r>
              <a:rPr lang="it-IT" dirty="0"/>
              <a:t>Istruzione e formazione 2020</a:t>
            </a:r>
            <a:r>
              <a:rPr lang="it-IT" b="0" dirty="0"/>
              <a:t>, in particolare:</a:t>
            </a:r>
          </a:p>
          <a:p>
            <a:pPr marL="0" indent="0"/>
            <a:endParaRPr lang="it-IT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/>
              <a:t>Ridurre l'abbandono scolastico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/>
              <a:t>Migliorare il raggiungimento di competenze di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/>
              <a:t>Rafforzare la qualità nell'educazione e nella cura della prima infanzia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/>
              <a:t>Rafforzare il profilo professionale di tutti i ruoli di insegnamento</a:t>
            </a:r>
          </a:p>
          <a:p>
            <a:pPr marL="0" indent="0"/>
            <a:r>
              <a:rPr lang="it-IT" b="0" dirty="0" smtClean="0"/>
              <a:t/>
            </a:r>
            <a:br>
              <a:rPr lang="it-IT" b="0" dirty="0" smtClean="0"/>
            </a:br>
            <a:endParaRPr lang="it-IT" b="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058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Istruzione scolastica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09604" y="836712"/>
            <a:ext cx="7520940" cy="3890023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it-IT" dirty="0"/>
              <a:t>PRIORITÀ</a:t>
            </a:r>
          </a:p>
          <a:p>
            <a:pPr marL="0" indent="0"/>
            <a:r>
              <a:rPr lang="it-IT" b="0" dirty="0" smtClean="0"/>
              <a:t>Le </a:t>
            </a:r>
            <a:r>
              <a:rPr lang="it-IT" b="0" dirty="0"/>
              <a:t>attività si concentreranno sulle priorità comuni relative alla strategia </a:t>
            </a:r>
            <a:r>
              <a:rPr lang="it-IT" dirty="0"/>
              <a:t>Europa 2020 </a:t>
            </a:r>
            <a:r>
              <a:rPr lang="it-IT" b="0" dirty="0"/>
              <a:t>e </a:t>
            </a:r>
            <a:r>
              <a:rPr lang="it-IT" dirty="0"/>
              <a:t>Istruzione e formazione 2020</a:t>
            </a:r>
            <a:r>
              <a:rPr lang="it-IT" b="0" dirty="0"/>
              <a:t>, in particolare: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smtClean="0"/>
              <a:t>Ridurre </a:t>
            </a:r>
            <a:r>
              <a:rPr lang="it-IT" b="0" dirty="0"/>
              <a:t>l'abbandono scolastico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smtClean="0"/>
              <a:t>Migliorare </a:t>
            </a:r>
            <a:r>
              <a:rPr lang="it-IT" b="0" dirty="0"/>
              <a:t>il raggiungimento di competenze di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smtClean="0"/>
              <a:t>Rafforzare </a:t>
            </a:r>
            <a:r>
              <a:rPr lang="it-IT" b="0" dirty="0"/>
              <a:t>la qualità nell'educazione e nella cura della prima infanzia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smtClean="0"/>
              <a:t>Rafforzare </a:t>
            </a:r>
            <a:r>
              <a:rPr lang="it-IT" b="0" dirty="0"/>
              <a:t>il profilo professionale di tutti i ruoli di </a:t>
            </a:r>
            <a:r>
              <a:rPr lang="it-IT" b="0" dirty="0" smtClean="0"/>
              <a:t>insegnamento</a:t>
            </a:r>
          </a:p>
          <a:p>
            <a:pPr marL="0" indent="0"/>
            <a:r>
              <a:rPr lang="it-IT" dirty="0" smtClean="0"/>
              <a:t>ATTIVIT</a:t>
            </a:r>
            <a:r>
              <a:rPr lang="it-IT" dirty="0"/>
              <a:t>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smtClean="0"/>
              <a:t>Mobilità </a:t>
            </a:r>
            <a:r>
              <a:rPr lang="it-IT" b="0" dirty="0"/>
              <a:t>per l'apprendimento per il personale della </a:t>
            </a:r>
            <a:r>
              <a:rPr lang="it-IT" b="0" dirty="0" smtClean="0"/>
              <a:t>scuola;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smtClean="0"/>
              <a:t>Partenariati </a:t>
            </a:r>
            <a:r>
              <a:rPr lang="it-IT" b="0" dirty="0"/>
              <a:t>Strategici per la cooperazione tra scuole, enti locali /autorità regionali e altri </a:t>
            </a:r>
            <a:r>
              <a:rPr lang="it-IT" b="0" dirty="0" smtClean="0"/>
              <a:t>settori;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err="1" smtClean="0"/>
              <a:t>eTwinning</a:t>
            </a:r>
            <a:r>
              <a:rPr lang="it-IT" b="0" dirty="0"/>
              <a:t>: comunità on-line che offre servizi per gli insegnanti, alunni e dirigenti scolastici, formatori di insegnanti e insegnanti in formazione iniziale</a:t>
            </a:r>
            <a:r>
              <a:rPr lang="it-IT" b="0" dirty="0" smtClean="0"/>
              <a:t>.</a:t>
            </a:r>
            <a:br>
              <a:rPr lang="it-IT" b="0" dirty="0" smtClean="0"/>
            </a:br>
            <a:endParaRPr lang="it-IT" b="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856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Ka1: </a:t>
            </a:r>
            <a:r>
              <a:rPr lang="it-IT" sz="2000" dirty="0" err="1" smtClean="0"/>
              <a:t>MOBILITà</a:t>
            </a:r>
            <a:r>
              <a:rPr lang="it-IT" sz="2000" dirty="0" smtClean="0"/>
              <a:t> DELLO STAFF 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09604" y="836712"/>
            <a:ext cx="7520940" cy="3890023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it-IT" dirty="0" smtClean="0"/>
              <a:t>APPROCCIO ISTITUZIONALE </a:t>
            </a:r>
            <a:endParaRPr lang="it-IT" dirty="0"/>
          </a:p>
          <a:p>
            <a:pPr marL="0" indent="0"/>
            <a:r>
              <a:rPr lang="it-IT" b="0" dirty="0"/>
              <a:t>NO candidature individuali – Le scuole si candidano per il proprio staff: una sola candidatura all’anno</a:t>
            </a:r>
          </a:p>
          <a:p>
            <a:pPr marL="0" indent="0"/>
            <a:r>
              <a:rPr lang="it-IT" b="0" dirty="0" smtClean="0"/>
              <a:t>Scuole </a:t>
            </a:r>
            <a:r>
              <a:rPr lang="it-IT" b="0" dirty="0"/>
              <a:t>si candidano per un “progetto di mobilità" di 1 o 2 anni, che include diverse mobilità individuali </a:t>
            </a:r>
          </a:p>
          <a:p>
            <a:pPr marL="0" indent="0"/>
            <a:r>
              <a:rPr lang="it-IT" b="0" dirty="0"/>
              <a:t>I nominativi dei singoli partecipanti e i dettagli del corso non sono richiesti nel modulo di candidatura Attività eleggibili</a:t>
            </a:r>
          </a:p>
          <a:p>
            <a:pPr marL="0" indent="0"/>
            <a:r>
              <a:rPr lang="it-IT" dirty="0"/>
              <a:t>ATTIVITÀ ELEGGIBILI</a:t>
            </a:r>
          </a:p>
          <a:p>
            <a:pPr>
              <a:buFont typeface="+mj-lt"/>
              <a:buAutoNum type="arabicPeriod"/>
            </a:pPr>
            <a:r>
              <a:rPr lang="it-IT" dirty="0"/>
              <a:t>incarichi di insegnamento</a:t>
            </a:r>
            <a:r>
              <a:rPr lang="it-IT" b="0" dirty="0"/>
              <a:t>: questa attività permette al personale scolastico, docente e non, di insegnare presso una scuola partner all’estero</a:t>
            </a:r>
          </a:p>
          <a:p>
            <a:pPr>
              <a:buFont typeface="+mj-lt"/>
              <a:buAutoNum type="arabicPeriod"/>
            </a:pPr>
            <a:r>
              <a:rPr lang="it-IT" dirty="0" smtClean="0"/>
              <a:t>formazione </a:t>
            </a:r>
            <a:r>
              <a:rPr lang="it-IT" dirty="0"/>
              <a:t>dello staff</a:t>
            </a:r>
            <a:r>
              <a:rPr lang="it-IT" b="0" dirty="0"/>
              <a:t>: questa attività supporta lo sviluppo professionale di docenti, dirigenti e altro personale scolastico nelle seguenti modalità</a:t>
            </a:r>
            <a:r>
              <a:rPr lang="it-IT" b="0" dirty="0" smtClean="0"/>
              <a:t>: </a:t>
            </a:r>
            <a:endParaRPr lang="it-IT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/>
              <a:t>Partecipazione a corsi strutturati / eventi di formazione </a:t>
            </a:r>
            <a:r>
              <a:rPr lang="it-IT" b="0" dirty="0" smtClean="0"/>
              <a:t>all'estero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dirty="0" smtClean="0"/>
              <a:t>Job-</a:t>
            </a:r>
            <a:r>
              <a:rPr lang="it-IT" b="0" dirty="0" err="1" smtClean="0"/>
              <a:t>shadowing</a:t>
            </a:r>
            <a:r>
              <a:rPr lang="it-IT" b="0" dirty="0" smtClean="0"/>
              <a:t>/periodo </a:t>
            </a:r>
            <a:r>
              <a:rPr lang="it-IT" b="0" dirty="0"/>
              <a:t>di osservazione all'estero in una scuola partner o in un altro ente competente in materia di istruzione scolastica</a:t>
            </a:r>
          </a:p>
          <a:p>
            <a:pPr marL="0" indent="0"/>
            <a:endParaRPr lang="it-IT" b="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349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Ka1: </a:t>
            </a:r>
            <a:r>
              <a:rPr lang="it-IT" sz="2000" dirty="0" err="1" smtClean="0"/>
              <a:t>MOBILITà</a:t>
            </a:r>
            <a:r>
              <a:rPr lang="it-IT" sz="2000" dirty="0" smtClean="0"/>
              <a:t> DELLO STAFF 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09604" y="836712"/>
            <a:ext cx="7520940" cy="3890023"/>
          </a:xfrm>
        </p:spPr>
        <p:txBody>
          <a:bodyPr>
            <a:normAutofit fontScale="92500"/>
          </a:bodyPr>
          <a:lstStyle/>
          <a:p>
            <a:pPr marL="0" indent="0"/>
            <a:r>
              <a:rPr lang="it-IT" dirty="0"/>
              <a:t>OBIETTIVI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altLang="it-IT" b="0" dirty="0"/>
              <a:t>Sviluppare le competenze del personale della scuola  (insegnamento, formazione, lingue, TIC…)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altLang="it-IT" b="0" dirty="0"/>
              <a:t>Ampliare le conoscenze e la comprensione delle politiche e delle pratiche nazionali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altLang="it-IT" b="0" dirty="0"/>
              <a:t>Innescare cambiamenti in termini di modernizzazione e internazionalizzazione delle scuole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altLang="it-IT" b="0" dirty="0"/>
              <a:t>Interconnessione fra istruzione formale e non formale, formazione professionale e mercato del lavoro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altLang="it-IT" b="0" dirty="0"/>
              <a:t>Rafforzare la qualità dell’insegnamento e </a:t>
            </a:r>
            <a:r>
              <a:rPr lang="it-IT" altLang="it-IT" b="0" dirty="0" smtClean="0"/>
              <a:t>dell’apprendimento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b="0" dirty="0" smtClean="0"/>
              <a:t>Maggiore </a:t>
            </a:r>
            <a:r>
              <a:rPr lang="it-IT" b="0" dirty="0"/>
              <a:t>comprensione della diversità sociale, linguistica e </a:t>
            </a:r>
            <a:r>
              <a:rPr lang="it-IT" b="0" dirty="0" smtClean="0"/>
              <a:t>culturale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b="0" dirty="0" smtClean="0"/>
              <a:t>Rispondere </a:t>
            </a:r>
            <a:r>
              <a:rPr lang="it-IT" b="0" dirty="0"/>
              <a:t>ai bisogni dei cittadini </a:t>
            </a:r>
            <a:r>
              <a:rPr lang="it-IT" b="0" dirty="0" smtClean="0"/>
              <a:t>svantaggiati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b="0" dirty="0" smtClean="0"/>
              <a:t>Accrescere </a:t>
            </a:r>
            <a:r>
              <a:rPr lang="it-IT" b="0" dirty="0"/>
              <a:t>le opportunità per lo sviluppo professionale e per la </a:t>
            </a:r>
            <a:r>
              <a:rPr lang="it-IT" b="0" dirty="0" smtClean="0"/>
              <a:t>carriera 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b="0" dirty="0" smtClean="0"/>
              <a:t>Migliorare </a:t>
            </a:r>
            <a:r>
              <a:rPr lang="it-IT" b="0" dirty="0"/>
              <a:t>la conoscenza delle lingue </a:t>
            </a:r>
            <a:r>
              <a:rPr lang="it-IT" b="0" dirty="0" smtClean="0"/>
              <a:t>straniere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b="0" dirty="0" smtClean="0"/>
              <a:t>Aumentare </a:t>
            </a:r>
            <a:r>
              <a:rPr lang="it-IT" b="0" dirty="0"/>
              <a:t>la motivazione e la soddisfazione nel proprio lavoro quotidiano </a:t>
            </a:r>
          </a:p>
          <a:p>
            <a:pPr marL="0" indent="0"/>
            <a:endParaRPr lang="it-IT" b="0" dirty="0" smtClean="0"/>
          </a:p>
          <a:p>
            <a:pPr marL="0" indent="0"/>
            <a:endParaRPr lang="it-IT" b="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255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Parole chiave delle politiche Europee per l’istruzione e la formazione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4054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it-IT" dirty="0" smtClean="0"/>
              <a:t>Economia basata sulla conoscenza: </a:t>
            </a:r>
            <a:r>
              <a:rPr lang="it-IT" b="0" dirty="0"/>
              <a:t>In un economia avanzata come quella dell’Unione la conoscenza è una forza propulsiva indispensabile per </a:t>
            </a:r>
            <a:r>
              <a:rPr lang="it-IT" b="0" dirty="0" smtClean="0"/>
              <a:t> la </a:t>
            </a:r>
            <a:r>
              <a:rPr lang="it-IT" b="0" dirty="0"/>
              <a:t>crescita della produttività</a:t>
            </a:r>
            <a:endParaRPr lang="it-IT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dirty="0" smtClean="0"/>
              <a:t>Capitale umano: </a:t>
            </a:r>
            <a:r>
              <a:rPr lang="it-IT" b="0" dirty="0" smtClean="0"/>
              <a:t>una delle risorse economiche a disposizione di una data società. All’interno di un’economia basata sulla conoscenza diventa la risorsa fondamentale del sistema produttivo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dirty="0" smtClean="0"/>
              <a:t>Apprendimento </a:t>
            </a:r>
            <a:r>
              <a:rPr lang="it-IT" dirty="0"/>
              <a:t>permanente: </a:t>
            </a:r>
            <a:r>
              <a:rPr lang="it-IT" b="0" dirty="0"/>
              <a:t>metodo necessario allo sviluppo </a:t>
            </a:r>
            <a:r>
              <a:rPr lang="it-IT" b="0" dirty="0" smtClean="0"/>
              <a:t> umano</a:t>
            </a:r>
            <a:r>
              <a:rPr lang="it-IT" b="0" dirty="0"/>
              <a:t>, individuale e collettivo e che considera lo sviluppo della potenzialità </a:t>
            </a:r>
            <a:r>
              <a:rPr lang="it-IT" b="0" dirty="0" err="1"/>
              <a:t>apprenditiva</a:t>
            </a:r>
            <a:r>
              <a:rPr lang="it-IT" b="0" dirty="0"/>
              <a:t> </a:t>
            </a:r>
            <a:r>
              <a:rPr lang="it-IT" b="0" dirty="0" smtClean="0"/>
              <a:t> e </a:t>
            </a:r>
            <a:r>
              <a:rPr lang="it-IT" b="0" dirty="0"/>
              <a:t>delle competenze di secondo livello , strategiche e riflessive, in particolare quella </a:t>
            </a:r>
            <a:r>
              <a:rPr lang="it-IT" b="0" dirty="0" smtClean="0"/>
              <a:t> dell’apprendere </a:t>
            </a:r>
            <a:r>
              <a:rPr lang="it-IT" b="0" dirty="0"/>
              <a:t>ad apprendere, come motore, energia umana necessaria alle </a:t>
            </a:r>
            <a:r>
              <a:rPr lang="it-IT" b="0" dirty="0" smtClean="0"/>
              <a:t> trasformazioni </a:t>
            </a:r>
            <a:r>
              <a:rPr lang="it-IT" b="0" dirty="0"/>
              <a:t>sociali, economiche, culturali, nelle moderne società complesse. </a:t>
            </a:r>
            <a:endParaRPr lang="it-IT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it-IT" dirty="0" smtClean="0"/>
              <a:t>Apprendimento formale, non-formale e informale:  </a:t>
            </a:r>
            <a:r>
              <a:rPr lang="it-IT" b="0" dirty="0" smtClean="0"/>
              <a:t>l’apprendimento </a:t>
            </a:r>
            <a:r>
              <a:rPr lang="it-IT" b="0" dirty="0"/>
              <a:t>formale </a:t>
            </a:r>
            <a:r>
              <a:rPr lang="it-IT" b="0" dirty="0" smtClean="0"/>
              <a:t>si </a:t>
            </a:r>
            <a:r>
              <a:rPr lang="it-IT" b="0" dirty="0"/>
              <a:t>svolge negli istituti d’istruzione e di formazione e </a:t>
            </a:r>
            <a:r>
              <a:rPr lang="it-IT" b="0" dirty="0" smtClean="0"/>
              <a:t>porta all’ottenimento </a:t>
            </a:r>
            <a:r>
              <a:rPr lang="it-IT" b="0" dirty="0"/>
              <a:t>di diplomi e di qualifiche riconosciute</a:t>
            </a:r>
            <a:r>
              <a:rPr lang="it-IT" b="0" dirty="0" smtClean="0"/>
              <a:t>;  </a:t>
            </a:r>
            <a:r>
              <a:rPr lang="it-IT" b="0" dirty="0"/>
              <a:t>l’apprendimento non formale </a:t>
            </a:r>
            <a:r>
              <a:rPr lang="it-IT" b="0" dirty="0" smtClean="0"/>
              <a:t>si </a:t>
            </a:r>
            <a:r>
              <a:rPr lang="it-IT" b="0" dirty="0"/>
              <a:t>svolge al di fuori delle principali </a:t>
            </a:r>
            <a:r>
              <a:rPr lang="it-IT" b="0" dirty="0" smtClean="0"/>
              <a:t>strutture d’istruzione </a:t>
            </a:r>
            <a:r>
              <a:rPr lang="it-IT" b="0" dirty="0"/>
              <a:t>e di formazione e, di solito, non porta a certificati ufficiali. </a:t>
            </a:r>
            <a:r>
              <a:rPr lang="it-IT" b="0" dirty="0" smtClean="0"/>
              <a:t>L’apprendimento non </a:t>
            </a:r>
            <a:r>
              <a:rPr lang="it-IT" b="0" dirty="0"/>
              <a:t>formale è dispensato sul luogo di lavoro o nel quadro di attività di organizzazioni </a:t>
            </a:r>
            <a:r>
              <a:rPr lang="it-IT" b="0" dirty="0" smtClean="0"/>
              <a:t>o gruppi </a:t>
            </a:r>
            <a:r>
              <a:rPr lang="it-IT" b="0" dirty="0"/>
              <a:t>della società civile (associazioni giovanili, sindacati o partiti </a:t>
            </a:r>
            <a:r>
              <a:rPr lang="it-IT" b="0" dirty="0" smtClean="0"/>
              <a:t>politici); l’apprendimento </a:t>
            </a:r>
            <a:r>
              <a:rPr lang="it-IT" b="0" dirty="0"/>
              <a:t>informale è il corollario naturale della vita quotidiana. </a:t>
            </a:r>
            <a:r>
              <a:rPr lang="it-IT" b="0" dirty="0" smtClean="0"/>
              <a:t>Contrariamente all’apprendimento </a:t>
            </a:r>
            <a:r>
              <a:rPr lang="it-IT" b="0" dirty="0"/>
              <a:t>formale e non formale, esso non è necessariamente intenzionale e </a:t>
            </a:r>
            <a:r>
              <a:rPr lang="it-IT" b="0" dirty="0" smtClean="0"/>
              <a:t>può pertanto </a:t>
            </a:r>
            <a:r>
              <a:rPr lang="it-IT" b="0" dirty="0"/>
              <a:t>non essere riconosciuto, a volte dallo stesso interessato, come apporto alle </a:t>
            </a:r>
            <a:r>
              <a:rPr lang="it-IT" b="0" dirty="0" smtClean="0"/>
              <a:t>sue conoscenze </a:t>
            </a:r>
            <a:r>
              <a:rPr lang="it-IT" b="0" dirty="0"/>
              <a:t>e competenze.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81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789112" y="0"/>
            <a:ext cx="7520940" cy="548640"/>
          </a:xfrm>
        </p:spPr>
        <p:txBody>
          <a:bodyPr/>
          <a:lstStyle/>
          <a:p>
            <a:pPr algn="ctr"/>
            <a:r>
              <a:rPr lang="it-IT" sz="2000" dirty="0" smtClean="0"/>
              <a:t>Ka2: Partenariati strategici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09604" y="548680"/>
            <a:ext cx="7520940" cy="4392488"/>
          </a:xfrm>
        </p:spPr>
        <p:txBody>
          <a:bodyPr>
            <a:noAutofit/>
          </a:bodyPr>
          <a:lstStyle/>
          <a:p>
            <a:pPr marL="0" indent="0"/>
            <a:r>
              <a:rPr lang="it-IT" sz="1400" dirty="0"/>
              <a:t>OBIETTIVI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altLang="it-IT" sz="1400" b="0" dirty="0" smtClean="0"/>
              <a:t>Promuovere </a:t>
            </a:r>
            <a:r>
              <a:rPr lang="it-IT" altLang="it-IT" sz="1400" b="0" dirty="0"/>
              <a:t>la cooperazione fra organismi e istituzioni che operano nell’ambito dell’istruzione e della formazione o in altri settori rilevanti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altLang="it-IT" sz="1400" b="0" dirty="0" smtClean="0"/>
              <a:t>sviluppare</a:t>
            </a:r>
            <a:r>
              <a:rPr lang="it-IT" altLang="it-IT" sz="1400" b="0" dirty="0"/>
              <a:t>, trasferire e implementare pratiche innovative sulle organizzazioni a livello locale, regionale, nazionale ed europeo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altLang="it-IT" sz="1400" b="0" dirty="0" smtClean="0"/>
              <a:t>modernizzare </a:t>
            </a:r>
            <a:r>
              <a:rPr lang="it-IT" altLang="it-IT" sz="1400" b="0" dirty="0"/>
              <a:t>e rafforzare i sistemi di istruzione e formazione, per meglio consentire una risposta alle sfide attuali (</a:t>
            </a:r>
            <a:r>
              <a:rPr lang="it-IT" altLang="it-IT" sz="1400" b="0" dirty="0" err="1"/>
              <a:t>occupabilità</a:t>
            </a:r>
            <a:r>
              <a:rPr lang="it-IT" altLang="it-IT" sz="1400" b="0" dirty="0"/>
              <a:t>, stabilità e crescita economica, partecipazione alla vita democratica)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altLang="it-IT" sz="1400" b="0" dirty="0" smtClean="0"/>
              <a:t>sostenere </a:t>
            </a:r>
            <a:r>
              <a:rPr lang="it-IT" altLang="it-IT" sz="1400" b="0" dirty="0"/>
              <a:t>effetti positivi e di lunga durata sugli organismi partecipanti, sui  sistemi e sugli individui direttamente coinvolti</a:t>
            </a:r>
            <a:r>
              <a:rPr lang="it-IT" altLang="it-IT" sz="1400" b="0" dirty="0" smtClean="0"/>
              <a:t>.</a:t>
            </a:r>
          </a:p>
          <a:p>
            <a:pPr marL="0" indent="0"/>
            <a:r>
              <a:rPr lang="it-IT" sz="1400" dirty="0" smtClean="0"/>
              <a:t>ATTIVIT</a:t>
            </a:r>
            <a:r>
              <a:rPr lang="it-IT" sz="1400" dirty="0" smtClean="0">
                <a:latin typeface="Verdana"/>
                <a:ea typeface="Verdana"/>
                <a:cs typeface="Verdana"/>
              </a:rPr>
              <a:t>À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1400" b="0" dirty="0"/>
              <a:t>Sviluppo di pratiche innovative: metodi, curricula, programmi, ICT, risorse per l’apprendimento a distanza;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1400" b="0" dirty="0" smtClean="0"/>
              <a:t>Cooperazione </a:t>
            </a:r>
            <a:r>
              <a:rPr lang="it-IT" sz="1400" b="0" dirty="0"/>
              <a:t>con attori diversi: del settore pubblico, del mondo del lavoro e della società civile;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1400" b="0" dirty="0" smtClean="0"/>
              <a:t>Networking </a:t>
            </a:r>
            <a:r>
              <a:rPr lang="it-IT" sz="1400" b="0" dirty="0"/>
              <a:t>e scambio di esperienze e buone pratiche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it-IT" sz="1400" b="0" dirty="0" smtClean="0"/>
              <a:t>Mobilità </a:t>
            </a:r>
            <a:r>
              <a:rPr lang="it-IT" sz="1400" b="0" dirty="0"/>
              <a:t>per formazione, insegnamento, apprendimento se  danno valore aggiunto al </a:t>
            </a:r>
            <a:r>
              <a:rPr lang="it-IT" sz="1400" b="0" dirty="0" smtClean="0"/>
              <a:t>progetto</a:t>
            </a:r>
            <a:endParaRPr lang="it-IT" sz="1400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98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err="1" smtClean="0"/>
              <a:t>pROGRAMMA</a:t>
            </a:r>
            <a:r>
              <a:rPr lang="it-IT" sz="2000" dirty="0" smtClean="0"/>
              <a:t> E-TWINNING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09604" y="1268760"/>
            <a:ext cx="7520940" cy="3457975"/>
          </a:xfrm>
        </p:spPr>
        <p:txBody>
          <a:bodyPr/>
          <a:lstStyle/>
          <a:p>
            <a:pPr marL="0" indent="0"/>
            <a:r>
              <a:rPr lang="it-IT" b="0" dirty="0"/>
              <a:t>Il programma </a:t>
            </a:r>
            <a:r>
              <a:rPr lang="it-IT" b="0" dirty="0" err="1"/>
              <a:t>eTwinning</a:t>
            </a:r>
            <a:r>
              <a:rPr lang="it-IT" b="0" dirty="0"/>
              <a:t> promuove la collaborazione scolastica in Europa attraverso l’uso delle Tecnologie dell’Informazione e della Comunicazione (TIC), fornendo supporto, strumenti e servizi per facilitare le scuole nell’istituzione di partenariati a breve e lungo termine in qualunque area didattica</a:t>
            </a:r>
            <a:r>
              <a:rPr lang="it-IT" b="0" dirty="0" smtClean="0"/>
              <a:t>.</a:t>
            </a:r>
          </a:p>
          <a:p>
            <a:pPr marL="0" indent="0"/>
            <a:r>
              <a:rPr lang="it-IT" b="0" dirty="0" smtClean="0"/>
              <a:t>Questa azione promuove il gemellaggio fra istituti scolastici che fa parte del programma </a:t>
            </a:r>
            <a:r>
              <a:rPr lang="it-IT" b="0" dirty="0" err="1" smtClean="0"/>
              <a:t>eLearning</a:t>
            </a:r>
            <a:r>
              <a:rPr lang="it-IT" b="0" dirty="0" smtClean="0"/>
              <a:t> della Commissione Europea. Varato con il duplice obiettivo di incoraggiare l’uso dei computer per comunicare tra le scuole e promuovere il dialogo tra le culture. </a:t>
            </a:r>
          </a:p>
          <a:p>
            <a:pPr marL="0" indent="0"/>
            <a:r>
              <a:rPr lang="it-IT" b="0" dirty="0" smtClean="0"/>
              <a:t>Il programma non assegna sovvenzioni ai partecipanti ma permette di accedere gratuitamente a un’infrastruttura informatica attraverso il quale le scuole </a:t>
            </a:r>
            <a:r>
              <a:rPr lang="it-IT" b="0" dirty="0" err="1" smtClean="0"/>
              <a:t>europe</a:t>
            </a:r>
            <a:r>
              <a:rPr lang="it-IT" b="0" dirty="0" smtClean="0"/>
              <a:t> possono stabilire rapporti di collaborazione.</a:t>
            </a:r>
            <a:r>
              <a:rPr lang="it-IT" b="0" dirty="0"/>
              <a:t/>
            </a:r>
            <a:br>
              <a:rPr lang="it-IT" b="0" dirty="0"/>
            </a:br>
            <a:endParaRPr lang="it-IT" b="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88640"/>
            <a:ext cx="3277347" cy="990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73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Concorsi per le scuole attivi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323528" y="908720"/>
            <a:ext cx="8352928" cy="4032448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it-IT" dirty="0"/>
              <a:t/>
            </a:r>
            <a:br>
              <a:rPr lang="it-IT" dirty="0"/>
            </a:br>
            <a:endParaRPr lang="it-IT" dirty="0" smtClean="0"/>
          </a:p>
          <a:p>
            <a:pPr marL="0" indent="0" algn="just"/>
            <a:r>
              <a:rPr lang="it-IT" b="0" dirty="0" smtClean="0"/>
              <a:t>Concorso indetto dalla </a:t>
            </a:r>
            <a:r>
              <a:rPr lang="it-IT" dirty="0" smtClean="0"/>
              <a:t>DG Affari Internazionali </a:t>
            </a:r>
            <a:r>
              <a:rPr lang="it-IT" b="0" dirty="0" smtClean="0"/>
              <a:t>del </a:t>
            </a:r>
            <a:r>
              <a:rPr lang="it-IT" dirty="0" smtClean="0"/>
              <a:t>Ministero dell’Istruzione, dell’Università e della Ricerca </a:t>
            </a:r>
            <a:r>
              <a:rPr lang="it-IT" b="0" dirty="0" smtClean="0"/>
              <a:t>cha ha lo scopo di dare evidenza all’impatto che le attività in dimensione europea hanno avuto sugli istituti scolastici e sui diversi soggetti coinvolti: alunni, personale della scuola, famiglie, comunità locale e partenariato europeo. </a:t>
            </a:r>
          </a:p>
          <a:p>
            <a:pPr marL="0" indent="0" algn="just"/>
            <a:r>
              <a:rPr lang="it-IT" b="0" dirty="0" smtClean="0"/>
              <a:t>Alle scuole si richiede di ideare momenti di riflessione (percorsi didattici, organizzazione di giornate o seminari) su: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b="0" dirty="0" smtClean="0"/>
              <a:t>Quanto la cooperazione europea ed internazionale realizzata nella scuola abbia cambiato e migliorato l’offerta formativa dell’istituto, l’organizzazione scolastica e i processi di apprendimento/insegnamento e come si intenda proseguire attraverso il nuovo programma ERASMUS+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b="0" dirty="0" smtClean="0"/>
              <a:t>L’importanza storico-culturale dell’UE come istituzione politica e il ruolo del Paese di turno che assume la Presidenza del Consiglio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b="0" dirty="0" smtClean="0"/>
              <a:t>La funzione e l’importanza del Parlamento Europeo che siamo chiamati a votare a maggio 2014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908720"/>
            <a:ext cx="219075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46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Concorsi per le scuole attivi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323528" y="908720"/>
            <a:ext cx="8352928" cy="4032448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it-IT" dirty="0"/>
              <a:t/>
            </a:r>
            <a:br>
              <a:rPr lang="it-IT" dirty="0"/>
            </a:br>
            <a:endParaRPr lang="it-IT" dirty="0" smtClean="0"/>
          </a:p>
          <a:p>
            <a:pPr marL="0" indent="0" algn="just">
              <a:spcBef>
                <a:spcPts val="0"/>
              </a:spcBef>
            </a:pPr>
            <a:r>
              <a:rPr lang="it-IT" b="0" dirty="0" smtClean="0"/>
              <a:t>Per le </a:t>
            </a:r>
            <a:r>
              <a:rPr lang="it-IT" dirty="0" smtClean="0"/>
              <a:t>scuole del I ciclo </a:t>
            </a:r>
            <a:r>
              <a:rPr lang="it-IT" b="0" dirty="0" smtClean="0"/>
              <a:t>si richiede di inviare un elaborato (min. 300-max 1000 parole) realizzato dalle insegnanti che racconti: </a:t>
            </a: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it-IT" dirty="0" smtClean="0"/>
              <a:t> Esperienze di cooperazione</a:t>
            </a:r>
            <a:r>
              <a:rPr lang="it-IT" b="0" dirty="0" smtClean="0"/>
              <a:t> attivate negli anni, sia nell’ambito di LLP che in ambito internazionale, quanto queste esperienze abbiano cambiato il modo di fare della scuola, se abbiano migliorato la qualità dell’offerta formativa e la qualità degli insegnamenti/apprendimenti e come si intende infine, sostenere il processo attraverso la partecipazione a ERASMUS+</a:t>
            </a: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it-IT" dirty="0"/>
              <a:t>R</a:t>
            </a:r>
            <a:r>
              <a:rPr lang="it-IT" dirty="0" smtClean="0"/>
              <a:t>iflessione storico culturale sull’UE </a:t>
            </a:r>
            <a:r>
              <a:rPr lang="it-IT" b="0" dirty="0" smtClean="0"/>
              <a:t>realizzata nella scuola e le iniziative messe in atto, l’interesse suscitato e la risposta degli allievi, delle famiglie e di tutto il personale scolastico coinvolto. </a:t>
            </a:r>
          </a:p>
          <a:p>
            <a:pPr marL="0" indent="0" algn="just">
              <a:spcBef>
                <a:spcPts val="0"/>
              </a:spcBef>
            </a:pPr>
            <a:r>
              <a:rPr lang="it-IT" b="0" dirty="0" smtClean="0"/>
              <a:t>Il racconto potrà essere accompagnato da testimonianze scritte o disegnate realizzate dagli allievi anche insieme alle loro famiglie e da foto o brevi filmati (max.3 </a:t>
            </a:r>
            <a:r>
              <a:rPr lang="it-IT" b="0" dirty="0" err="1" smtClean="0"/>
              <a:t>min</a:t>
            </a:r>
            <a:r>
              <a:rPr lang="it-IT" b="0" dirty="0" smtClean="0"/>
              <a:t>) trasmessi su supporto elettronico CD/DVD</a:t>
            </a:r>
          </a:p>
          <a:p>
            <a:pPr marL="0" indent="0" algn="just">
              <a:spcBef>
                <a:spcPts val="0"/>
              </a:spcBef>
            </a:pPr>
            <a:r>
              <a:rPr lang="it-IT" b="0" dirty="0" smtClean="0"/>
              <a:t>Le 6 scuole vincitrice riceveranno il </a:t>
            </a:r>
            <a:r>
              <a:rPr lang="it-IT" dirty="0" smtClean="0"/>
              <a:t>LABEL 2014 </a:t>
            </a:r>
            <a:r>
              <a:rPr lang="it-IT" b="0" dirty="0" smtClean="0"/>
              <a:t>e un premio di 4.000.000,00 euro da destinare al sostegno dei processi di internazionalizzazione avviati o da avviare </a:t>
            </a:r>
            <a:endParaRPr lang="it-IT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908720"/>
            <a:ext cx="219075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2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789112" y="260648"/>
            <a:ext cx="7520940" cy="548640"/>
          </a:xfrm>
        </p:spPr>
        <p:txBody>
          <a:bodyPr/>
          <a:lstStyle/>
          <a:p>
            <a:r>
              <a:rPr lang="it-IT" sz="2000" dirty="0" smtClean="0"/>
              <a:t>Attori coinvolti nella cooperazione europea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3915773"/>
          </a:xfrm>
        </p:spPr>
        <p:txBody>
          <a:bodyPr>
            <a:normAutofit/>
          </a:bodyPr>
          <a:lstStyle/>
          <a:p>
            <a:pPr marL="0" indent="0"/>
            <a:r>
              <a:rPr lang="it-IT" dirty="0" smtClean="0"/>
              <a:t>A livello Europeo</a:t>
            </a:r>
          </a:p>
          <a:p>
            <a:pPr marL="0" indent="0"/>
            <a:r>
              <a:rPr lang="it-IT" dirty="0" smtClean="0"/>
              <a:t>                           COMMISSIONE EUROPEA </a:t>
            </a:r>
          </a:p>
          <a:p>
            <a:pPr marL="0" indent="0"/>
            <a:endParaRPr lang="it-IT" dirty="0" smtClean="0"/>
          </a:p>
          <a:p>
            <a:pPr marL="0" indent="0"/>
            <a:r>
              <a:rPr lang="it-IT" dirty="0" smtClean="0"/>
              <a:t>                                                                                                               </a:t>
            </a:r>
          </a:p>
          <a:p>
            <a:pPr marL="0" indent="0"/>
            <a:endParaRPr lang="it-IT" dirty="0" smtClean="0"/>
          </a:p>
          <a:p>
            <a:pPr marL="0" indent="0"/>
            <a:r>
              <a:rPr lang="it-IT" dirty="0" smtClean="0"/>
              <a:t>A livello Italiano</a:t>
            </a:r>
          </a:p>
          <a:p>
            <a:pPr marL="0" indent="0"/>
            <a:r>
              <a:rPr lang="it-IT" dirty="0" smtClean="0"/>
              <a:t>                               </a:t>
            </a:r>
          </a:p>
          <a:p>
            <a:pPr marL="0" indent="0"/>
            <a:r>
              <a:rPr lang="it-IT" dirty="0" smtClean="0"/>
              <a:t>                                                                                                                        ISFOL</a:t>
            </a:r>
          </a:p>
          <a:p>
            <a:pPr marL="0" indent="0"/>
            <a:r>
              <a:rPr lang="it-IT" dirty="0" smtClean="0"/>
              <a:t>         </a:t>
            </a:r>
          </a:p>
          <a:p>
            <a:pPr marL="0" indent="0"/>
            <a:r>
              <a:rPr lang="it-IT" dirty="0" smtClean="0"/>
              <a:t>              </a:t>
            </a:r>
          </a:p>
          <a:p>
            <a:pPr marL="0" indent="0"/>
            <a:r>
              <a:rPr lang="it-IT" dirty="0"/>
              <a:t> </a:t>
            </a:r>
            <a:r>
              <a:rPr lang="it-IT" dirty="0" smtClean="0"/>
              <a:t>                                    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12" y="1196752"/>
            <a:ext cx="1304925" cy="904875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736" y="1615627"/>
            <a:ext cx="1550836" cy="9720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212" y="3044437"/>
            <a:ext cx="1460360" cy="612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74" y="2781300"/>
            <a:ext cx="1600200" cy="6477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73" y="3576096"/>
            <a:ext cx="1947545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40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smtClean="0"/>
              <a:t>Agenzie tecniche 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CEDEFOP </a:t>
            </a:r>
            <a:r>
              <a:rPr lang="it-IT" b="0" dirty="0" smtClean="0"/>
              <a:t>(</a:t>
            </a:r>
            <a:r>
              <a:rPr lang="it-IT" b="0" dirty="0" err="1" smtClean="0"/>
              <a:t>European</a:t>
            </a:r>
            <a:r>
              <a:rPr lang="it-IT" b="0" dirty="0" smtClean="0"/>
              <a:t> Centre for the Development of </a:t>
            </a:r>
            <a:r>
              <a:rPr lang="it-IT" b="0" dirty="0" err="1" smtClean="0"/>
              <a:t>Vocational</a:t>
            </a:r>
            <a:r>
              <a:rPr lang="it-IT" b="0" dirty="0" smtClean="0"/>
              <a:t> Training):</a:t>
            </a:r>
            <a:r>
              <a:rPr lang="it-IT" dirty="0"/>
              <a:t> </a:t>
            </a:r>
            <a:r>
              <a:rPr lang="it-IT" b="0" dirty="0" smtClean="0"/>
              <a:t>agenzia europea con sede a Salonicco istituita nel 1975 che facilita lo sviluppo dell’istruzione e formazione professionale nell’UE. 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ETF </a:t>
            </a:r>
            <a:r>
              <a:rPr lang="it-IT" b="0" dirty="0" smtClean="0"/>
              <a:t>(</a:t>
            </a:r>
            <a:r>
              <a:rPr lang="it-IT" b="0" dirty="0" err="1" smtClean="0"/>
              <a:t>European</a:t>
            </a:r>
            <a:r>
              <a:rPr lang="it-IT" b="0" dirty="0" smtClean="0"/>
              <a:t> Training Foundation) agenzia europea con sede a Torino istituita nel 1990 con l’obiettivo di contribuire allo sviluppo dei sistemi di istruzione e formazione professionale dei Paesi partner dell’Unione. La missione dell’agenzia è aiutare i Paesi in transizione ed in via di sviluppo a promuovere il potenziale del loro capitale umano attraverso la riforma dell’istruzione, della formazione e del mercato del lavoro nel contesto della politica delle relazione esterne dell’UE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EURYDICE:  </a:t>
            </a:r>
            <a:r>
              <a:rPr lang="it-IT" b="0" dirty="0" smtClean="0"/>
              <a:t>L’agenzia</a:t>
            </a:r>
            <a:r>
              <a:rPr lang="it-IT" dirty="0" smtClean="0"/>
              <a:t> </a:t>
            </a:r>
            <a:r>
              <a:rPr lang="it-IT" b="0" dirty="0" smtClean="0"/>
              <a:t>è articolata in 35 unità nazionali con sede in 31 Paesi partecipanti. La missione dell’agenzia è quella di fornire ai responsabili dei sistemi e delle politiche educative europee analisi ed informazioni a livello europeo che li possano sostenere nel processo </a:t>
            </a:r>
            <a:r>
              <a:rPr lang="it-IT" b="0" dirty="0" err="1" smtClean="0"/>
              <a:t>desionale</a:t>
            </a:r>
            <a:r>
              <a:rPr lang="it-IT" b="0" dirty="0" smtClean="0"/>
              <a:t>. </a:t>
            </a:r>
            <a:endParaRPr lang="it-IT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12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err="1" smtClean="0"/>
              <a:t>doVE</a:t>
            </a:r>
            <a:r>
              <a:rPr lang="it-IT" sz="2000" dirty="0" smtClean="0"/>
              <a:t> RECUPERARE MATERIALE </a:t>
            </a:r>
            <a:r>
              <a:rPr lang="it-IT" sz="2000" dirty="0" err="1" smtClean="0"/>
              <a:t>SULL’ue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endParaRPr lang="it-IT" b="0" dirty="0" smtClean="0"/>
          </a:p>
          <a:p>
            <a:pPr marL="0" indent="0"/>
            <a:r>
              <a:rPr lang="it-IT" b="0" dirty="0" smtClean="0"/>
              <a:t>Centri </a:t>
            </a:r>
            <a:r>
              <a:rPr lang="it-IT" b="0" dirty="0" smtClean="0"/>
              <a:t>Europe </a:t>
            </a:r>
            <a:r>
              <a:rPr lang="it-IT" b="0" dirty="0" err="1" smtClean="0"/>
              <a:t>direct</a:t>
            </a:r>
            <a:r>
              <a:rPr lang="it-IT" b="0" dirty="0" smtClean="0"/>
              <a:t> </a:t>
            </a:r>
          </a:p>
          <a:p>
            <a:pPr marL="0" indent="0"/>
            <a:endParaRPr lang="it-IT" b="0" dirty="0" smtClean="0"/>
          </a:p>
          <a:p>
            <a:pPr marL="0" indent="0"/>
            <a:r>
              <a:rPr lang="it-IT" b="0" dirty="0" err="1" smtClean="0"/>
              <a:t>Euronews</a:t>
            </a:r>
            <a:r>
              <a:rPr lang="it-IT" b="0" dirty="0"/>
              <a:t>: TV paneuropea d’informazione</a:t>
            </a:r>
          </a:p>
          <a:p>
            <a:pPr marL="0" indent="0"/>
            <a:endParaRPr lang="it-IT" b="0" dirty="0" smtClean="0"/>
          </a:p>
          <a:p>
            <a:pPr marL="0" indent="0"/>
            <a:r>
              <a:rPr lang="it-IT" b="0" dirty="0" smtClean="0"/>
              <a:t>TG3 </a:t>
            </a:r>
            <a:r>
              <a:rPr lang="it-IT" b="0" dirty="0" err="1" smtClean="0"/>
              <a:t>RegionEuropa</a:t>
            </a:r>
            <a:endParaRPr lang="it-IT" b="0" dirty="0"/>
          </a:p>
          <a:p>
            <a:pPr marL="0" indent="0"/>
            <a:endParaRPr lang="it-IT" b="0" dirty="0" smtClean="0"/>
          </a:p>
          <a:p>
            <a:pPr marL="0" indent="0"/>
            <a:r>
              <a:rPr lang="it-IT" b="0" dirty="0" err="1" smtClean="0"/>
              <a:t>EUbookshop</a:t>
            </a:r>
            <a:r>
              <a:rPr lang="it-IT" b="0" dirty="0" smtClean="0"/>
              <a:t> </a:t>
            </a:r>
            <a:r>
              <a:rPr lang="it-IT" b="0" dirty="0" smtClean="0"/>
              <a:t> (</a:t>
            </a:r>
            <a:r>
              <a:rPr lang="it-IT" b="0" dirty="0" smtClean="0">
                <a:hlinkClick r:id="rId2"/>
              </a:rPr>
              <a:t>https</a:t>
            </a:r>
            <a:r>
              <a:rPr lang="it-IT" b="0" dirty="0">
                <a:hlinkClick r:id="rId2"/>
              </a:rPr>
              <a:t>://bookshop.europa.eu/en/home</a:t>
            </a:r>
            <a:r>
              <a:rPr lang="it-IT" b="0" dirty="0" smtClean="0">
                <a:hlinkClick r:id="rId2"/>
              </a:rPr>
              <a:t>/</a:t>
            </a:r>
            <a:r>
              <a:rPr lang="it-IT" b="0" dirty="0" smtClean="0"/>
              <a:t> )</a:t>
            </a:r>
            <a:endParaRPr lang="it-IT" b="0" dirty="0"/>
          </a:p>
          <a:p>
            <a:pPr marL="0" indent="0"/>
            <a:endParaRPr lang="it-IT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5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err="1" smtClean="0"/>
              <a:t>doVE</a:t>
            </a:r>
            <a:r>
              <a:rPr lang="it-IT" sz="2000" dirty="0" smtClean="0"/>
              <a:t> RECUPERARE MATERIALE </a:t>
            </a:r>
            <a:r>
              <a:rPr lang="it-IT" sz="2000" dirty="0" err="1" smtClean="0"/>
              <a:t>SULL’ue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endParaRPr lang="it-IT" b="0" dirty="0"/>
          </a:p>
          <a:p>
            <a:pPr marL="0" indent="0"/>
            <a:r>
              <a:rPr lang="it-IT" b="0" dirty="0" smtClean="0"/>
              <a:t>Sito dell’Unione Europea </a:t>
            </a:r>
            <a:r>
              <a:rPr lang="it-IT" b="0" dirty="0"/>
              <a:t> </a:t>
            </a:r>
            <a:r>
              <a:rPr lang="it-IT" b="0" dirty="0" smtClean="0"/>
              <a:t>(</a:t>
            </a:r>
            <a:r>
              <a:rPr lang="it-IT" b="0" dirty="0" smtClean="0">
                <a:hlinkClick r:id="rId2"/>
              </a:rPr>
              <a:t>http</a:t>
            </a:r>
            <a:r>
              <a:rPr lang="it-IT" b="0" dirty="0">
                <a:hlinkClick r:id="rId2"/>
              </a:rPr>
              <a:t>://</a:t>
            </a:r>
            <a:r>
              <a:rPr lang="it-IT" b="0" dirty="0" smtClean="0">
                <a:hlinkClick r:id="rId2"/>
              </a:rPr>
              <a:t>europa.eu/index_it.htm</a:t>
            </a:r>
            <a:r>
              <a:rPr lang="it-IT" b="0" dirty="0" smtClean="0"/>
              <a:t> )</a:t>
            </a:r>
            <a:endParaRPr lang="it-IT" b="0" dirty="0" smtClean="0"/>
          </a:p>
          <a:p>
            <a:pPr marL="0" indent="0"/>
            <a:r>
              <a:rPr lang="it-IT" b="0" dirty="0" smtClean="0"/>
              <a:t>L’angolo degli insegnanti (</a:t>
            </a:r>
            <a:r>
              <a:rPr lang="it-IT" b="0" dirty="0" smtClean="0">
                <a:hlinkClick r:id="rId3"/>
              </a:rPr>
              <a:t>http://europa.eu/</a:t>
            </a:r>
            <a:r>
              <a:rPr lang="it-IT" b="0" dirty="0" err="1" smtClean="0">
                <a:hlinkClick r:id="rId3"/>
              </a:rPr>
              <a:t>teachers</a:t>
            </a:r>
            <a:r>
              <a:rPr lang="it-IT" b="0" dirty="0" smtClean="0">
                <a:hlinkClick r:id="rId3"/>
              </a:rPr>
              <a:t>-corner/index_it.htm</a:t>
            </a:r>
            <a:r>
              <a:rPr lang="it-IT" b="0" dirty="0" smtClean="0"/>
              <a:t>) </a:t>
            </a:r>
          </a:p>
          <a:p>
            <a:pPr marL="0" indent="0"/>
            <a:r>
              <a:rPr lang="it-IT" b="0" dirty="0" smtClean="0"/>
              <a:t>Esploriamo l’Europa (http://europa.eu/europago/explore/init.jsp?language=it): </a:t>
            </a:r>
          </a:p>
          <a:p>
            <a:pPr marL="0" indent="0"/>
            <a:r>
              <a:rPr lang="it-IT" b="0" dirty="0" smtClean="0"/>
              <a:t>L’angolo dei bambini contiene giochi e quiz sull’UE (</a:t>
            </a:r>
            <a:r>
              <a:rPr lang="it-IT" b="0" dirty="0" smtClean="0">
                <a:hlinkClick r:id="rId4"/>
              </a:rPr>
              <a:t>http://</a:t>
            </a:r>
            <a:r>
              <a:rPr lang="it-IT" b="0" dirty="0" smtClean="0">
                <a:hlinkClick r:id="rId4"/>
              </a:rPr>
              <a:t>europa.eu/kids-corner/index_it.htm</a:t>
            </a:r>
            <a:r>
              <a:rPr lang="it-IT" b="0" dirty="0" smtClean="0"/>
              <a:t> ) </a:t>
            </a:r>
            <a:endParaRPr lang="it-IT" b="0" dirty="0" smtClean="0"/>
          </a:p>
          <a:p>
            <a:pPr marL="0" indent="0"/>
            <a:r>
              <a:rPr lang="it-IT" b="0" dirty="0" smtClean="0"/>
              <a:t>Europa </a:t>
            </a:r>
            <a:r>
              <a:rPr lang="it-IT" b="0" dirty="0" err="1" smtClean="0"/>
              <a:t>Diary</a:t>
            </a:r>
            <a:r>
              <a:rPr lang="it-IT" b="0" dirty="0" smtClean="0"/>
              <a:t> (</a:t>
            </a:r>
            <a:r>
              <a:rPr lang="it-IT" b="0" dirty="0" smtClean="0">
                <a:hlinkClick r:id="rId5"/>
              </a:rPr>
              <a:t>http://</a:t>
            </a:r>
            <a:r>
              <a:rPr lang="it-IT" b="0" dirty="0" smtClean="0">
                <a:hlinkClick r:id="rId5"/>
              </a:rPr>
              <a:t>ec.europa.eu/consumers/europadiary/it/index_it.htm</a:t>
            </a:r>
            <a:r>
              <a:rPr lang="it-IT" b="0" dirty="0" smtClean="0"/>
              <a:t> ) </a:t>
            </a:r>
            <a:endParaRPr lang="it-IT" b="0" dirty="0" smtClean="0"/>
          </a:p>
          <a:p>
            <a:pPr marL="0" indent="0"/>
            <a:r>
              <a:rPr lang="it-IT" b="0" dirty="0" smtClean="0"/>
              <a:t>Sito del Parlamento Europeo </a:t>
            </a:r>
            <a:r>
              <a:rPr lang="it-IT" b="0" dirty="0" smtClean="0"/>
              <a:t>(</a:t>
            </a:r>
            <a:r>
              <a:rPr lang="it-IT" b="0" dirty="0" smtClean="0">
                <a:hlinkClick r:id="rId6"/>
              </a:rPr>
              <a:t>http</a:t>
            </a:r>
            <a:r>
              <a:rPr lang="it-IT" b="0" dirty="0">
                <a:hlinkClick r:id="rId6"/>
              </a:rPr>
              <a:t>://</a:t>
            </a:r>
            <a:r>
              <a:rPr lang="it-IT" b="0" dirty="0" smtClean="0">
                <a:hlinkClick r:id="rId6"/>
              </a:rPr>
              <a:t>www.europarl.europa.eu/portal/it</a:t>
            </a:r>
            <a:r>
              <a:rPr lang="it-IT" b="0" dirty="0" smtClean="0"/>
              <a:t> )</a:t>
            </a:r>
            <a:endParaRPr lang="it-IT" b="0" dirty="0" smtClean="0"/>
          </a:p>
          <a:p>
            <a:pPr marL="0" indent="0"/>
            <a:endParaRPr lang="it-IT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546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Prospettiva storica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TRATTATO DI ROMA </a:t>
            </a:r>
            <a:r>
              <a:rPr lang="it-IT" b="0" dirty="0" smtClean="0"/>
              <a:t>(1957): Art. 3 Riferimento alla formazione professionale  come strumento per affrontare i problemi occupazionali.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TRATTATO DI MAASTRICHT </a:t>
            </a:r>
            <a:r>
              <a:rPr lang="it-IT" b="0" dirty="0" smtClean="0"/>
              <a:t>(1992): esplicito riferimento alla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STRATEGIA DI LISBONA</a:t>
            </a:r>
            <a:r>
              <a:rPr lang="it-IT" b="0" dirty="0" smtClean="0"/>
              <a:t> (2000) : «rendere l’UE l’economia  basata sulla conoscenza più competitiva e dinamica del mondo in grado di realizzare una crescita economia sostenibile con nuove e migliori posti di lavoro e una maggiore coesione sociale»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PROCESSO DI COPENHAGEN  </a:t>
            </a:r>
            <a:r>
              <a:rPr lang="it-IT" b="0" dirty="0" smtClean="0"/>
              <a:t>(2002): Cooperazione rafforzata per l’istruzione e la formazione professionale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STRATEGIA EUROPA 2020 </a:t>
            </a:r>
            <a:r>
              <a:rPr lang="it-IT" b="0" dirty="0" smtClean="0"/>
              <a:t>(2010): crescita intelligente, soste</a:t>
            </a:r>
            <a:endParaRPr lang="it-IT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Ex Art. 149 TFE oggi art. 165 </a:t>
            </a:r>
            <a:r>
              <a:rPr lang="it-IT" sz="2000" dirty="0" err="1" smtClean="0"/>
              <a:t>tfue</a:t>
            </a:r>
            <a:r>
              <a:rPr lang="it-IT" sz="2000" dirty="0" smtClean="0"/>
              <a:t> 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</a:pPr>
            <a:r>
              <a:rPr lang="it-IT" sz="1800" b="0" dirty="0"/>
              <a:t>“La Comunità contribuisce allo sviluppo di un'</a:t>
            </a:r>
            <a:r>
              <a:rPr lang="it-IT" sz="1800" dirty="0"/>
              <a:t>istruzione di </a:t>
            </a:r>
            <a:r>
              <a:rPr lang="it-IT" sz="1800" dirty="0" smtClean="0"/>
              <a:t>qualità </a:t>
            </a:r>
            <a:r>
              <a:rPr lang="it-IT" sz="1800" b="0" dirty="0"/>
              <a:t>incentivando la </a:t>
            </a:r>
            <a:r>
              <a:rPr lang="it-IT" sz="1800" dirty="0"/>
              <a:t>cooperazione tra Stati membri </a:t>
            </a:r>
            <a:r>
              <a:rPr lang="it-IT" sz="1800" b="0" dirty="0"/>
              <a:t>e, se necessario, </a:t>
            </a:r>
            <a:r>
              <a:rPr lang="it-IT" sz="1800" dirty="0"/>
              <a:t>sostenendo ed integrando </a:t>
            </a:r>
            <a:r>
              <a:rPr lang="it-IT" sz="1800" b="0" dirty="0"/>
              <a:t>la loro </a:t>
            </a:r>
            <a:r>
              <a:rPr lang="it-IT" sz="1800" b="0" dirty="0" smtClean="0"/>
              <a:t>azione </a:t>
            </a:r>
            <a:r>
              <a:rPr lang="it-IT" sz="1800" b="0" dirty="0"/>
              <a:t>nel pieno rispetto della responsabilità degli Stati membri per quanto riguarda il contenuto </a:t>
            </a:r>
            <a:r>
              <a:rPr lang="it-IT" sz="1800" b="0" dirty="0" smtClean="0"/>
              <a:t>dell'insegnamento </a:t>
            </a:r>
            <a:r>
              <a:rPr lang="it-IT" sz="1800" b="0" dirty="0"/>
              <a:t>e l'organizzazione del sistema di istruzione, nonché delle loro diversità culturali e </a:t>
            </a:r>
            <a:r>
              <a:rPr lang="it-IT" sz="1800" b="0" dirty="0" smtClean="0"/>
              <a:t>linguistiche</a:t>
            </a:r>
            <a:r>
              <a:rPr lang="it-IT" sz="1800" b="0" dirty="0"/>
              <a:t>. </a:t>
            </a:r>
            <a:endParaRPr lang="it-IT" sz="1800" b="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</a:pPr>
            <a:r>
              <a:rPr lang="it-IT" sz="1800" b="0" dirty="0" smtClean="0"/>
              <a:t>Sviluppare </a:t>
            </a:r>
            <a:r>
              <a:rPr lang="it-IT" sz="1800" b="0" dirty="0"/>
              <a:t>la </a:t>
            </a:r>
            <a:r>
              <a:rPr lang="it-IT" sz="1800" dirty="0"/>
              <a:t>dimensione europea dell’istruzione</a:t>
            </a:r>
            <a:r>
              <a:rPr lang="it-IT" sz="1800" b="0" dirty="0"/>
              <a:t>, favorire la mobilità di studenti e insegnanti, </a:t>
            </a:r>
            <a:r>
              <a:rPr lang="it-IT" sz="1800" b="0" dirty="0" smtClean="0"/>
              <a:t>promuovere </a:t>
            </a:r>
            <a:r>
              <a:rPr lang="it-IT" sz="1800" b="0" dirty="0"/>
              <a:t>forme di cooperazione e scambi di informazioni ed esperienze, sono alcuni degli obiettivi che la </a:t>
            </a:r>
            <a:r>
              <a:rPr lang="it-IT" sz="1800" b="0" dirty="0" smtClean="0"/>
              <a:t>Comunità </a:t>
            </a:r>
            <a:r>
              <a:rPr lang="it-IT" sz="1800" b="0" dirty="0"/>
              <a:t>si è data in campo educativo sin dalla sua nascita”. </a:t>
            </a:r>
          </a:p>
          <a:p>
            <a:pPr marL="0" indent="0"/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153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Politica per l’istruzione e Formazione 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it-IT" b="0" dirty="0" smtClean="0"/>
              <a:t>L’Unione Europea non attua una vera e propria politica comune riguardo l’Istruzione e la formazione , sono infatti gli Stati membri i responsabili della definizione dei propri sistemi scolastici (Art. 165-166 TFU).  </a:t>
            </a:r>
          </a:p>
          <a:p>
            <a:pPr marL="0" indent="0" algn="just"/>
            <a:r>
              <a:rPr lang="it-IT" b="0" dirty="0" smtClean="0"/>
              <a:t>L’UE: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Supporta</a:t>
            </a:r>
            <a:r>
              <a:rPr lang="it-IT" b="0" dirty="0" smtClean="0"/>
              <a:t> studenti dottorandi, tirocinanti, insegnanti, formatori e docenti  nelle attività di studio, insegnamento e esperienze lavorative all’estero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Incoraggia</a:t>
            </a:r>
            <a:r>
              <a:rPr lang="it-IT" b="0" dirty="0" smtClean="0"/>
              <a:t> gli Stati membri a riformare e modernizzare i sistemi scolastici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Facilita</a:t>
            </a:r>
            <a:r>
              <a:rPr lang="it-IT" b="0" dirty="0" smtClean="0"/>
              <a:t> l'adattamento </a:t>
            </a:r>
            <a:r>
              <a:rPr lang="it-IT" b="0" dirty="0"/>
              <a:t>ai cambiamenti e </a:t>
            </a:r>
            <a:r>
              <a:rPr lang="it-IT" b="0" dirty="0" smtClean="0"/>
              <a:t>integrazione  nel </a:t>
            </a:r>
            <a:r>
              <a:rPr lang="it-IT" b="0" dirty="0"/>
              <a:t>mercato del </a:t>
            </a:r>
            <a:r>
              <a:rPr lang="it-IT" b="0" dirty="0" smtClean="0"/>
              <a:t>lavoro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promuove</a:t>
            </a:r>
            <a:r>
              <a:rPr lang="it-IT" b="0" dirty="0"/>
              <a:t> la cooperazione tra </a:t>
            </a:r>
            <a:r>
              <a:rPr lang="it-IT" b="0" dirty="0" smtClean="0"/>
              <a:t>governi, università</a:t>
            </a:r>
            <a:r>
              <a:rPr lang="it-IT" b="0" dirty="0"/>
              <a:t>, </a:t>
            </a:r>
            <a:r>
              <a:rPr lang="it-IT" b="0" dirty="0" smtClean="0"/>
              <a:t>scuole , centri di formazione e imprese </a:t>
            </a:r>
            <a:r>
              <a:rPr lang="it-IT" b="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549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000" dirty="0" smtClean="0"/>
              <a:t>Strategia di </a:t>
            </a:r>
            <a:r>
              <a:rPr lang="it-IT" sz="2000" dirty="0" err="1" smtClean="0"/>
              <a:t>lisbona</a:t>
            </a:r>
            <a:r>
              <a:rPr lang="it-IT" sz="2000" dirty="0" smtClean="0"/>
              <a:t> </a:t>
            </a:r>
            <a:r>
              <a:rPr lang="it-IT" sz="2000" dirty="0"/>
              <a:t>(</a:t>
            </a:r>
            <a:r>
              <a:rPr lang="it-IT" sz="2000" dirty="0" smtClean="0"/>
              <a:t>2000)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395536" y="1100628"/>
            <a:ext cx="8496944" cy="3768532"/>
          </a:xfrm>
        </p:spPr>
        <p:txBody>
          <a:bodyPr>
            <a:normAutofit fontScale="62500" lnSpcReduction="20000"/>
          </a:bodyPr>
          <a:lstStyle/>
          <a:p>
            <a:pPr marL="0" indent="0"/>
            <a:r>
              <a:rPr lang="it-IT" sz="2000" dirty="0" smtClean="0"/>
              <a:t>Obiettivi politici trasversali</a:t>
            </a:r>
            <a:r>
              <a:rPr lang="it-IT" sz="2000" b="0" dirty="0" smtClean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0" dirty="0" smtClean="0"/>
              <a:t>Elaborare </a:t>
            </a:r>
            <a:r>
              <a:rPr lang="it-IT" sz="2000" dirty="0" err="1" smtClean="0"/>
              <a:t>framework</a:t>
            </a:r>
            <a:r>
              <a:rPr lang="it-IT" sz="2000" dirty="0" smtClean="0"/>
              <a:t> nazionali </a:t>
            </a:r>
            <a:r>
              <a:rPr lang="it-IT" sz="2000" b="0" dirty="0" smtClean="0"/>
              <a:t>che contenessero ed inquadrassero tutti i titoli e le qualifiche rilasciate ai diversi livelli, dalla scuola di base fino all’Università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0" dirty="0" smtClean="0"/>
              <a:t>Attuare delle misure per </a:t>
            </a:r>
            <a:r>
              <a:rPr lang="it-IT" sz="2000" dirty="0" smtClean="0"/>
              <a:t>valutare e convalidare l’apprendimento non formale e informale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0" dirty="0" smtClean="0"/>
              <a:t>Istituire sistemi di orientamento per </a:t>
            </a:r>
            <a:r>
              <a:rPr lang="it-IT" sz="2000" dirty="0" smtClean="0"/>
              <a:t>promuovere e sostenere l’apprendimento permanente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b="0" dirty="0" smtClean="0"/>
              <a:t>Attuare iniziative per </a:t>
            </a:r>
            <a:r>
              <a:rPr lang="it-IT" sz="2000" dirty="0" smtClean="0"/>
              <a:t>rafforzare la mobilità transnazionale </a:t>
            </a:r>
          </a:p>
          <a:p>
            <a:pPr marL="285750" indent="-285750"/>
            <a:r>
              <a:rPr lang="it-IT" sz="2000" dirty="0" smtClean="0"/>
              <a:t>Benchmark della strategia di Lisbona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000" b="0" dirty="0" smtClean="0"/>
              <a:t>Abbassare il livello di abbandono scolastico/formativo dei giovani (18-24 anni) al di sotto del 10%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000" b="0" dirty="0" smtClean="0"/>
              <a:t>Aumentare la partecipazione degli adulti (25-64 anni) alle opportunità di apprendimento permanente al 12,5%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000" b="0" dirty="0" smtClean="0"/>
              <a:t>Ridurre il livello di studenti con un basso livello di competenze di lettura e matematiche al di sotto del 15.5 del totale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000" b="0" dirty="0" smtClean="0"/>
              <a:t>Aumentare il tasso di completamento dei percorsi di istruzione secondaria di secondo grado pari </a:t>
            </a:r>
            <a:r>
              <a:rPr lang="it-IT" sz="2000" b="0" dirty="0" err="1" smtClean="0"/>
              <a:t>all</a:t>
            </a:r>
            <a:r>
              <a:rPr lang="it-IT" sz="2000" b="0" dirty="0" smtClean="0"/>
              <a:t>,85% dei giovani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000" b="0" dirty="0" smtClean="0"/>
              <a:t>Aumentare al 15% i laureati in materie scientifiche (matematica, scienza e tecnologie) riducendo lo squilibrio tra maschi e femmine in questo settore di studi </a:t>
            </a:r>
          </a:p>
          <a:p>
            <a:pPr marL="285750" indent="-285750">
              <a:buFont typeface="Arial" pitchFamily="34" charset="0"/>
              <a:buChar char="•"/>
            </a:pPr>
            <a:endParaRPr lang="it-IT" dirty="0" smtClean="0"/>
          </a:p>
          <a:p>
            <a:pPr marL="285750" indent="-285750"/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86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789112" y="620688"/>
            <a:ext cx="7520940" cy="432048"/>
          </a:xfrm>
        </p:spPr>
        <p:txBody>
          <a:bodyPr/>
          <a:lstStyle/>
          <a:p>
            <a:r>
              <a:rPr lang="it-IT" sz="2000" dirty="0" smtClean="0"/>
              <a:t>Strategia EUROPA 2020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323527" y="1556792"/>
            <a:ext cx="8632533" cy="3384376"/>
          </a:xfrm>
        </p:spPr>
        <p:txBody>
          <a:bodyPr>
            <a:normAutofit/>
          </a:bodyPr>
          <a:lstStyle/>
          <a:p>
            <a:pPr marL="0" indent="0"/>
            <a:r>
              <a:rPr lang="it-IT" b="0" dirty="0" smtClean="0"/>
              <a:t>La strategia Europa 2020 è volta a sostenere una: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Crescita intelligente</a:t>
            </a:r>
            <a:r>
              <a:rPr lang="it-IT" b="0" dirty="0" smtClean="0"/>
              <a:t>: attraverso lo sviluppo di un’economia basata sulla conoscenza e sull’innovazione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Crescita sostenibile</a:t>
            </a:r>
            <a:r>
              <a:rPr lang="it-IT" b="0" dirty="0" smtClean="0"/>
              <a:t>: attraverso la promozione di un’economia a basse emissioni inquinanti ed efficiente sotto il profilo dell’impiego delle risorse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Crescita inclusiva</a:t>
            </a:r>
            <a:r>
              <a:rPr lang="it-IT" b="0" dirty="0" smtClean="0"/>
              <a:t>: attraverso la promozione di un’economia con un alto tasso di occupazione che favorisca la coesione sociale e territoriale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036" y="188640"/>
            <a:ext cx="30003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5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789112" y="188640"/>
            <a:ext cx="7520940" cy="432048"/>
          </a:xfrm>
        </p:spPr>
        <p:txBody>
          <a:bodyPr/>
          <a:lstStyle/>
          <a:p>
            <a:pPr algn="ctr"/>
            <a:r>
              <a:rPr lang="it-IT" sz="2000" dirty="0" smtClean="0"/>
              <a:t>Strategia EUROPA 2020</a:t>
            </a:r>
            <a:endParaRPr lang="it-IT" sz="2000" dirty="0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323527" y="836712"/>
            <a:ext cx="8632533" cy="4104456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it-IT" b="0" dirty="0" smtClean="0"/>
              <a:t>Obiettivi della strategia Europa 2020: </a:t>
            </a:r>
          </a:p>
          <a:p>
            <a:pPr fontAlgn="t"/>
            <a:r>
              <a:rPr lang="it-IT" b="0" dirty="0"/>
              <a:t>1. </a:t>
            </a:r>
            <a:r>
              <a:rPr lang="it-IT" dirty="0"/>
              <a:t>Occupazione</a:t>
            </a:r>
            <a:endParaRPr lang="it-IT" b="0" dirty="0"/>
          </a:p>
          <a:p>
            <a:pPr lvl="1" fontAlgn="t"/>
            <a:r>
              <a:rPr lang="it-IT" dirty="0"/>
              <a:t>innalzamento al 75% del tasso di occupazione (per la fascia di età compresa tra i 20 e i 64 anni)</a:t>
            </a:r>
          </a:p>
          <a:p>
            <a:pPr fontAlgn="t"/>
            <a:r>
              <a:rPr lang="it-IT" b="0" dirty="0"/>
              <a:t>2. </a:t>
            </a:r>
            <a:r>
              <a:rPr lang="it-IT" dirty="0"/>
              <a:t>R&amp;S</a:t>
            </a:r>
            <a:endParaRPr lang="it-IT" b="0" dirty="0"/>
          </a:p>
          <a:p>
            <a:pPr lvl="1" fontAlgn="t"/>
            <a:r>
              <a:rPr lang="it-IT" dirty="0"/>
              <a:t>aumento degli investimenti in ricerca e sviluppo al 3% del PIL dell'UE </a:t>
            </a:r>
          </a:p>
          <a:p>
            <a:pPr fontAlgn="t"/>
            <a:r>
              <a:rPr lang="it-IT" b="0" dirty="0"/>
              <a:t>3. </a:t>
            </a:r>
            <a:r>
              <a:rPr lang="it-IT" dirty="0"/>
              <a:t>Cambiamenti climatici e sostenibilità energetica</a:t>
            </a:r>
            <a:endParaRPr lang="it-IT" b="0" dirty="0"/>
          </a:p>
          <a:p>
            <a:pPr lvl="1" fontAlgn="t"/>
            <a:r>
              <a:rPr lang="it-IT" dirty="0"/>
              <a:t>riduzione delle emissioni di gas serra del 20% (o persino del 30%, se le condizioni lo permettono) rispetto al 1990</a:t>
            </a:r>
          </a:p>
          <a:p>
            <a:pPr lvl="1" fontAlgn="t"/>
            <a:r>
              <a:rPr lang="it-IT" dirty="0"/>
              <a:t>20% del fabbisogno di energia ricavato da fonti rinnovabili</a:t>
            </a:r>
          </a:p>
          <a:p>
            <a:pPr lvl="1" fontAlgn="t"/>
            <a:r>
              <a:rPr lang="it-IT" dirty="0"/>
              <a:t>aumento del 20% dell'efficienza energetica</a:t>
            </a:r>
          </a:p>
          <a:p>
            <a:pPr fontAlgn="t"/>
            <a:r>
              <a:rPr lang="it-IT" b="0" dirty="0"/>
              <a:t>4. </a:t>
            </a:r>
            <a:r>
              <a:rPr lang="it-IT" dirty="0"/>
              <a:t>Istruzione</a:t>
            </a:r>
            <a:endParaRPr lang="it-IT" b="0" dirty="0"/>
          </a:p>
          <a:p>
            <a:pPr lvl="1" fontAlgn="t"/>
            <a:r>
              <a:rPr lang="it-IT" dirty="0"/>
              <a:t>Riduzione dei tassi di abbandono scolastico precoce al di sotto del 10%</a:t>
            </a:r>
          </a:p>
          <a:p>
            <a:pPr lvl="1" fontAlgn="t"/>
            <a:r>
              <a:rPr lang="it-IT" dirty="0"/>
              <a:t>aumento al 40% dei 30-34enni con un'istruzione universitaria</a:t>
            </a:r>
          </a:p>
          <a:p>
            <a:pPr fontAlgn="t"/>
            <a:r>
              <a:rPr lang="it-IT" b="0" dirty="0"/>
              <a:t>5. </a:t>
            </a:r>
            <a:r>
              <a:rPr lang="it-IT" dirty="0"/>
              <a:t>Lotta alla povertà e all'emarginazione</a:t>
            </a:r>
            <a:endParaRPr lang="it-IT" b="0" dirty="0"/>
          </a:p>
          <a:p>
            <a:pPr lvl="1" fontAlgn="t"/>
            <a:r>
              <a:rPr lang="it-IT" dirty="0"/>
              <a:t>almeno 20 milioni di persone a rischio o in situazione di povertà ed emarginazione in </a:t>
            </a:r>
            <a:r>
              <a:rPr lang="it-IT" dirty="0" smtClean="0"/>
              <a:t>meno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224" y="5962816"/>
            <a:ext cx="14938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01890"/>
            <a:ext cx="6096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771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1871</TotalTime>
  <Words>3015</Words>
  <Application>Microsoft Office PowerPoint</Application>
  <PresentationFormat>Presentazione su schermo (4:3)</PresentationFormat>
  <Paragraphs>333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Angoli</vt:lpstr>
      <vt:lpstr>La politica europea nel settore istruzione e formazione e le opportunità per le scuole </vt:lpstr>
      <vt:lpstr>presentazione</vt:lpstr>
      <vt:lpstr>Parole chiave delle politiche Europee per l’istruzione e la formazione</vt:lpstr>
      <vt:lpstr>Prospettiva storica</vt:lpstr>
      <vt:lpstr>Ex Art. 149 TFE oggi art. 165 tfue </vt:lpstr>
      <vt:lpstr>Politica per l’istruzione e Formazione </vt:lpstr>
      <vt:lpstr>Strategia di lisbona (2000)</vt:lpstr>
      <vt:lpstr>Strategia EUROPA 2020</vt:lpstr>
      <vt:lpstr>Strategia EUROPA 2020</vt:lpstr>
      <vt:lpstr>7 iniziative faro della strategia EUROPA 2020</vt:lpstr>
      <vt:lpstr>EDUCATION and training 2020 (ET 2020) </vt:lpstr>
      <vt:lpstr>Competenze chiave </vt:lpstr>
      <vt:lpstr>Strumenti Europei per garantire la mobilità, la trasparenza e il riconoscimento delle qualifiche </vt:lpstr>
      <vt:lpstr>EUROPASS</vt:lpstr>
      <vt:lpstr>EQF: Quadro europeo delle qualifiche</vt:lpstr>
      <vt:lpstr>ECVET -  Sistema europeo dei crediti per l’istruzione e la formazione professionale</vt:lpstr>
      <vt:lpstr>opportunitÀ per le scuole</vt:lpstr>
      <vt:lpstr>Programma ERASMUS+ 2014-2020</vt:lpstr>
      <vt:lpstr>ERaSMUS+ in sintesi</vt:lpstr>
      <vt:lpstr>Paesi eleggibili All’interno del programma</vt:lpstr>
      <vt:lpstr>Paesi terzi</vt:lpstr>
      <vt:lpstr>Diversi settori di intervento </vt:lpstr>
      <vt:lpstr>Azioni Chiave del programma Erasmus +</vt:lpstr>
      <vt:lpstr>KA1: Mobilità individuale di apprendimento</vt:lpstr>
      <vt:lpstr>KA1: COOPERAZIONE PER L’INNOVAZIONE E LE NUOVE PRATICHE</vt:lpstr>
      <vt:lpstr>Istruzione scolastica: priorità</vt:lpstr>
      <vt:lpstr>Istruzione scolastica</vt:lpstr>
      <vt:lpstr>Ka1: MOBILITà DELLO STAFF </vt:lpstr>
      <vt:lpstr>Ka1: MOBILITà DELLO STAFF </vt:lpstr>
      <vt:lpstr>Ka2: Partenariati strategici</vt:lpstr>
      <vt:lpstr>pROGRAMMA E-TWINNING</vt:lpstr>
      <vt:lpstr>Concorsi per le scuole attivi</vt:lpstr>
      <vt:lpstr>Concorsi per le scuole attivi</vt:lpstr>
      <vt:lpstr>Attori coinvolti nella cooperazione europea</vt:lpstr>
      <vt:lpstr>Agenzie tecniche </vt:lpstr>
      <vt:lpstr>doVE RECUPERARE MATERIALE SULL’ue</vt:lpstr>
      <vt:lpstr>doVE RECUPERARE MATERIALE SULL’ue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Baldiotti</dc:creator>
  <cp:lastModifiedBy>Silvia Baldiotti</cp:lastModifiedBy>
  <cp:revision>117</cp:revision>
  <dcterms:created xsi:type="dcterms:W3CDTF">2014-04-03T10:13:52Z</dcterms:created>
  <dcterms:modified xsi:type="dcterms:W3CDTF">2014-04-11T07:43:33Z</dcterms:modified>
</cp:coreProperties>
</file>